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icolage Grotesque Extra Bold"/>
      <p:regular r:id="rId17"/>
    </p:embeddedFon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image" Target="../media/image-7-9.png"/><Relationship Id="rId10" Type="http://schemas.openxmlformats.org/officeDocument/2006/relationships/image" Target="../media/image-7-10.svg"/><Relationship Id="rId11" Type="http://schemas.openxmlformats.org/officeDocument/2006/relationships/slideLayout" Target="../slideLayouts/slideLayout8.xml"/><Relationship Id="rId1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8603337" y="3497104"/>
            <a:ext cx="5233273" cy="620078"/>
          </a:xfrm>
          <a:prstGeom prst="rect">
            <a:avLst/>
          </a:prstGeom>
          <a:noFill/>
          <a:ln/>
        </p:spPr>
        <p:txBody>
          <a:bodyPr wrap="none" lIns="0" tIns="0" rIns="0" bIns="0" rtlCol="0" anchor="t"/>
          <a:lstStyle/>
          <a:p>
            <a:pPr rtl="1" algn="r"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رحلة الانطلاق مع أكاديميات</a:t>
            </a:r>
            <a:endParaRPr lang="en-US" sz="3900" dirty="0"/>
          </a:p>
        </p:txBody>
      </p:sp>
      <p:sp>
        <p:nvSpPr>
          <p:cNvPr id="4" name="Text 1"/>
          <p:cNvSpPr/>
          <p:nvPr/>
        </p:nvSpPr>
        <p:spPr>
          <a:xfrm>
            <a:off x="6280190" y="4414838"/>
            <a:ext cx="7556421" cy="317540"/>
          </a:xfrm>
          <a:prstGeom prst="rect">
            <a:avLst/>
          </a:prstGeom>
          <a:noFill/>
          <a:ln/>
        </p:spPr>
        <p:txBody>
          <a:bodyPr wrap="non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دليل خدمة نجاح العملاء - 3 جلسات لإطلاق منصتك بنجاح</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27578"/>
          </a:xfrm>
          <a:prstGeom prst="rect">
            <a:avLst/>
          </a:prstGeom>
        </p:spPr>
      </p:pic>
      <p:sp>
        <p:nvSpPr>
          <p:cNvPr id="3" name="Text 0"/>
          <p:cNvSpPr/>
          <p:nvPr/>
        </p:nvSpPr>
        <p:spPr>
          <a:xfrm>
            <a:off x="4230648" y="2942749"/>
            <a:ext cx="9629418" cy="1203722"/>
          </a:xfrm>
          <a:prstGeom prst="rect">
            <a:avLst/>
          </a:prstGeom>
          <a:noFill/>
          <a:ln/>
        </p:spPr>
        <p:txBody>
          <a:bodyPr wrap="none" lIns="0" tIns="0" rIns="0" bIns="0" rtlCol="0" anchor="t"/>
          <a:lstStyle/>
          <a:p>
            <a:pPr rtl="1" algn="r" indent="0" marL="0">
              <a:lnSpc>
                <a:spcPts val="9450"/>
              </a:lnSpc>
              <a:buNone/>
            </a:pPr>
            <a:r>
              <a:rPr lang="en-US" sz="7550" b="1" dirty="0">
                <a:solidFill>
                  <a:srgbClr val="EEAEF6"/>
                </a:solidFill>
                <a:latin typeface="Bricolage Grotesque Extra Bold" pitchFamily="34" charset="0"/>
                <a:ea typeface="Bricolage Grotesque Extra Bold" pitchFamily="34" charset="-122"/>
                <a:cs typeface="Bricolage Grotesque Extra Bold" pitchFamily="34" charset="-120"/>
              </a:rPr>
              <a:t>رحلتك تبدأ هنا</a:t>
            </a:r>
            <a:endParaRPr lang="en-US" sz="7550" dirty="0"/>
          </a:p>
        </p:txBody>
      </p:sp>
      <p:sp>
        <p:nvSpPr>
          <p:cNvPr id="4" name="Text 1"/>
          <p:cNvSpPr/>
          <p:nvPr/>
        </p:nvSpPr>
        <p:spPr>
          <a:xfrm>
            <a:off x="770334" y="4435316"/>
            <a:ext cx="13089731" cy="616268"/>
          </a:xfrm>
          <a:prstGeom prst="rect">
            <a:avLst/>
          </a:prstGeom>
          <a:noFill/>
          <a:ln/>
        </p:spPr>
        <p:txBody>
          <a:bodyPr wrap="square" lIns="0" tIns="0" rIns="0" bIns="0" rtlCol="0" anchor="t"/>
          <a:lstStyle/>
          <a:p>
            <a:pPr rtl="1" algn="r" indent="0" marL="0">
              <a:lnSpc>
                <a:spcPts val="2400"/>
              </a:lnSpc>
              <a:buNone/>
            </a:pPr>
            <a:r>
              <a:rPr lang="en-US" sz="1500" dirty="0">
                <a:solidFill>
                  <a:srgbClr val="E5DCE6"/>
                </a:solidFill>
                <a:latin typeface="Montserrat" pitchFamily="34" charset="0"/>
                <a:ea typeface="Montserrat" pitchFamily="34" charset="-122"/>
                <a:cs typeface="Montserrat" pitchFamily="34" charset="-120"/>
              </a:rPr>
              <a:t>مع أكاديميات، أنت لست مجرد عميل - أنت شريك نجاح. نحن ملتزمون بمساعدتك على تحويل خبرتك إلى منصة تعليمية ناجحة ومربحة. من خلال الجلسات الثلاث، سنكون معك في كل خطوة من رحلة الانطلاق.</a:t>
            </a:r>
            <a:endParaRPr lang="en-US" sz="1500" dirty="0"/>
          </a:p>
        </p:txBody>
      </p:sp>
      <p:sp>
        <p:nvSpPr>
          <p:cNvPr id="5" name="Shape 2"/>
          <p:cNvSpPr/>
          <p:nvPr/>
        </p:nvSpPr>
        <p:spPr>
          <a:xfrm>
            <a:off x="770334" y="5268158"/>
            <a:ext cx="13089731" cy="746046"/>
          </a:xfrm>
          <a:prstGeom prst="roundRect">
            <a:avLst>
              <a:gd name="adj" fmla="val 10842"/>
            </a:avLst>
          </a:prstGeom>
          <a:solidFill>
            <a:srgbClr val="EEAEF6"/>
          </a:solidFill>
          <a:ln/>
        </p:spPr>
      </p:sp>
      <p:sp>
        <p:nvSpPr>
          <p:cNvPr id="6" name="Text 3"/>
          <p:cNvSpPr/>
          <p:nvPr/>
        </p:nvSpPr>
        <p:spPr>
          <a:xfrm>
            <a:off x="10744557" y="5460683"/>
            <a:ext cx="2922984" cy="360998"/>
          </a:xfrm>
          <a:prstGeom prst="rect">
            <a:avLst/>
          </a:prstGeom>
          <a:noFill/>
          <a:ln/>
        </p:spPr>
        <p:txBody>
          <a:bodyPr wrap="none" lIns="0" tIns="0" rIns="0" bIns="0" rtlCol="0" anchor="t"/>
          <a:lstStyle/>
          <a:p>
            <a:pPr rtl="1" algn="r" indent="0" marL="0">
              <a:lnSpc>
                <a:spcPts val="2800"/>
              </a:lnSpc>
              <a:buNone/>
            </a:pPr>
            <a:r>
              <a:rPr lang="en-US" sz="2250" b="1" dirty="0">
                <a:solidFill>
                  <a:srgbClr val="000000"/>
                </a:solidFill>
                <a:latin typeface="Bricolage Grotesque Extra Bold" pitchFamily="34" charset="0"/>
                <a:ea typeface="Bricolage Grotesque Extra Bold" pitchFamily="34" charset="-122"/>
                <a:cs typeface="Bricolage Grotesque Extra Bold" pitchFamily="34" charset="-120"/>
              </a:rPr>
              <a:t>🚀</a:t>
            </a:r>
            <a:pPr rtl="1" algn="r" indent="0" marL="0">
              <a:lnSpc>
                <a:spcPts val="2800"/>
              </a:lnSpc>
              <a:buNone/>
            </a:pPr>
            <a:r>
              <a:rPr lang="en-US" sz="2250" b="1" dirty="0">
                <a:solidFill>
                  <a:srgbClr val="000000"/>
                </a:solidFill>
                <a:latin typeface="Bricolage Grotesque Extra Bold" pitchFamily="34" charset="0"/>
                <a:ea typeface="Bricolage Grotesque Extra Bold" pitchFamily="34" charset="-122"/>
                <a:cs typeface="Bricolage Grotesque Extra Bold" pitchFamily="34" charset="-120"/>
              </a:rPr>
              <a:t> هل أنت مستعد للبدء؟</a:t>
            </a:r>
            <a:endParaRPr lang="en-US" sz="2250" dirty="0"/>
          </a:p>
        </p:txBody>
      </p:sp>
      <p:sp>
        <p:nvSpPr>
          <p:cNvPr id="7" name="Text 4"/>
          <p:cNvSpPr/>
          <p:nvPr/>
        </p:nvSpPr>
        <p:spPr>
          <a:xfrm>
            <a:off x="10682407" y="6519624"/>
            <a:ext cx="2888813" cy="360998"/>
          </a:xfrm>
          <a:prstGeom prst="rect">
            <a:avLst/>
          </a:prstGeom>
          <a:noFill/>
          <a:ln/>
        </p:spPr>
        <p:txBody>
          <a:bodyPr wrap="none" lIns="0" tIns="0" rIns="0" bIns="0" rtlCol="0" anchor="t"/>
          <a:lstStyle/>
          <a:p>
            <a:pPr rtl="1" algn="r" indent="0" marL="0">
              <a:lnSpc>
                <a:spcPts val="2800"/>
              </a:lnSpc>
              <a:buNone/>
            </a:pPr>
            <a:r>
              <a:rPr lang="en-US" sz="2250" b="1" dirty="0">
                <a:solidFill>
                  <a:srgbClr val="EEAEF6"/>
                </a:solidFill>
                <a:latin typeface="Bricolage Grotesque Extra Bold" pitchFamily="34" charset="0"/>
                <a:ea typeface="Bricolage Grotesque Extra Bold" pitchFamily="34" charset="-122"/>
                <a:cs typeface="Bricolage Grotesque Extra Bold" pitchFamily="34" charset="-120"/>
              </a:rPr>
              <a:t>نجاحك هو نجاحنا </a:t>
            </a:r>
            <a:pPr rtl="1" algn="r" indent="0" marL="0">
              <a:lnSpc>
                <a:spcPts val="2800"/>
              </a:lnSpc>
              <a:buNone/>
            </a:pPr>
            <a:r>
              <a:rPr lang="en-US" sz="2250" b="1" dirty="0">
                <a:solidFill>
                  <a:srgbClr val="000000"/>
                </a:solidFill>
                <a:latin typeface="Bricolage Grotesque Extra Bold" pitchFamily="34" charset="0"/>
                <a:ea typeface="Bricolage Grotesque Extra Bold" pitchFamily="34" charset="-122"/>
                <a:cs typeface="Bricolage Grotesque Extra Bold" pitchFamily="34" charset="-120"/>
              </a:rPr>
              <a:t>🎓</a:t>
            </a:r>
            <a:endParaRPr lang="en-US" sz="2250" dirty="0"/>
          </a:p>
        </p:txBody>
      </p:sp>
      <p:sp>
        <p:nvSpPr>
          <p:cNvPr id="8" name="Text 5"/>
          <p:cNvSpPr/>
          <p:nvPr/>
        </p:nvSpPr>
        <p:spPr>
          <a:xfrm>
            <a:off x="770334" y="7169468"/>
            <a:ext cx="12800886" cy="308134"/>
          </a:xfrm>
          <a:prstGeom prst="rect">
            <a:avLst/>
          </a:prstGeom>
          <a:noFill/>
          <a:ln/>
        </p:spPr>
        <p:txBody>
          <a:bodyPr wrap="none" lIns="0" tIns="0" rIns="0" bIns="0" rtlCol="0" anchor="t"/>
          <a:lstStyle/>
          <a:p>
            <a:pPr rtl="1" algn="r" indent="0" marL="0">
              <a:lnSpc>
                <a:spcPts val="2400"/>
              </a:lnSpc>
              <a:buNone/>
            </a:pPr>
            <a:r>
              <a:rPr lang="en-US" sz="1500" dirty="0">
                <a:solidFill>
                  <a:srgbClr val="E5DCE6"/>
                </a:solidFill>
                <a:latin typeface="Montserrat" pitchFamily="34" charset="0"/>
                <a:ea typeface="Montserrat" pitchFamily="34" charset="-122"/>
                <a:cs typeface="Montserrat" pitchFamily="34" charset="-120"/>
              </a:rPr>
              <a:t>فريق أكاديميات</a:t>
            </a:r>
            <a:endParaRPr lang="en-US" sz="1500" dirty="0"/>
          </a:p>
        </p:txBody>
      </p:sp>
      <p:sp>
        <p:nvSpPr>
          <p:cNvPr id="9" name="Shape 6"/>
          <p:cNvSpPr/>
          <p:nvPr/>
        </p:nvSpPr>
        <p:spPr>
          <a:xfrm>
            <a:off x="13837206" y="6230779"/>
            <a:ext cx="22860" cy="1463397"/>
          </a:xfrm>
          <a:prstGeom prst="rect">
            <a:avLst/>
          </a:prstGeom>
          <a:solidFill>
            <a:srgbClr val="EEAEF6"/>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09679" y="514350"/>
            <a:ext cx="5972651" cy="584359"/>
          </a:xfrm>
          <a:prstGeom prst="rect">
            <a:avLst/>
          </a:prstGeom>
          <a:noFill/>
          <a:ln/>
        </p:spPr>
        <p:txBody>
          <a:bodyPr wrap="none" lIns="0" tIns="0" rIns="0" bIns="0" rtlCol="0" anchor="t"/>
          <a:lstStyle/>
          <a:p>
            <a:pPr rtl="1" algn="r" indent="0" marL="0">
              <a:lnSpc>
                <a:spcPts val="4600"/>
              </a:lnSpc>
              <a:buNone/>
            </a:pPr>
            <a:r>
              <a:rPr lang="en-US" sz="3650" b="1" dirty="0">
                <a:solidFill>
                  <a:srgbClr val="EEAEF6"/>
                </a:solidFill>
                <a:latin typeface="Bricolage Grotesque Extra Bold" pitchFamily="34" charset="0"/>
                <a:ea typeface="Bricolage Grotesque Extra Bold" pitchFamily="34" charset="-122"/>
                <a:cs typeface="Bricolage Grotesque Extra Bold" pitchFamily="34" charset="-120"/>
              </a:rPr>
              <a:t>نظرة عامة على خدمة نجاح العملاء</a:t>
            </a:r>
            <a:endParaRPr lang="en-US" sz="3650" dirty="0"/>
          </a:p>
        </p:txBody>
      </p:sp>
      <p:sp>
        <p:nvSpPr>
          <p:cNvPr id="3" name="Text 1"/>
          <p:cNvSpPr/>
          <p:nvPr/>
        </p:nvSpPr>
        <p:spPr>
          <a:xfrm>
            <a:off x="748070" y="1547455"/>
            <a:ext cx="6339007" cy="897612"/>
          </a:xfrm>
          <a:prstGeom prst="rect">
            <a:avLst/>
          </a:prstGeom>
          <a:noFill/>
          <a:ln/>
        </p:spPr>
        <p:txBody>
          <a:bodyPr wrap="square" lIns="0" tIns="0" rIns="0" bIns="0" rtlCol="0" anchor="t"/>
          <a:lstStyle/>
          <a:p>
            <a:pPr rtl="1" algn="r" indent="0" marL="0">
              <a:lnSpc>
                <a:spcPts val="2350"/>
              </a:lnSpc>
              <a:buNone/>
            </a:pPr>
            <a:r>
              <a:rPr lang="en-US" sz="1450" dirty="0">
                <a:solidFill>
                  <a:srgbClr val="E5DCE6"/>
                </a:solidFill>
                <a:latin typeface="Montserrat" pitchFamily="34" charset="0"/>
                <a:ea typeface="Montserrat" pitchFamily="34" charset="-122"/>
                <a:cs typeface="Montserrat" pitchFamily="34" charset="-120"/>
              </a:rPr>
              <a:t>في أكاديميات، نؤمن بأن نجاحك هو نجاحنا. لذلك، نقدم لك خدمة نجاح العملاء المتميزة التي تضمن انطلاقتك السريعة والاحترافية. خلال 3 جلسات رئيسية، سنكون معك خطوة بخطوة لبناء منصتك التعليمية من الصفر حتى الإطلاق الناجح.</a:t>
            </a:r>
            <a:endParaRPr lang="en-US" sz="1450" dirty="0"/>
          </a:p>
        </p:txBody>
      </p:sp>
      <p:sp>
        <p:nvSpPr>
          <p:cNvPr id="4" name="Text 2"/>
          <p:cNvSpPr/>
          <p:nvPr/>
        </p:nvSpPr>
        <p:spPr>
          <a:xfrm>
            <a:off x="4749046" y="2631996"/>
            <a:ext cx="2338030" cy="292298"/>
          </a:xfrm>
          <a:prstGeom prst="rect">
            <a:avLst/>
          </a:prstGeom>
          <a:noFill/>
          <a:ln/>
        </p:spPr>
        <p:txBody>
          <a:bodyPr wrap="none" lIns="0" tIns="0" rIns="0" bIns="0" rtlCol="0" anchor="t"/>
          <a:lstStyle/>
          <a:p>
            <a:pPr rtl="1" algn="r" indent="0" marL="0">
              <a:lnSpc>
                <a:spcPts val="2300"/>
              </a:lnSpc>
              <a:buNone/>
            </a:pPr>
            <a:r>
              <a:rPr lang="en-US" sz="1800" b="1" dirty="0">
                <a:solidFill>
                  <a:srgbClr val="EEAEF6"/>
                </a:solidFill>
                <a:latin typeface="Bricolage Grotesque Extra Bold" pitchFamily="34" charset="0"/>
                <a:ea typeface="Bricolage Grotesque Extra Bold" pitchFamily="34" charset="-122"/>
                <a:cs typeface="Bricolage Grotesque Extra Bold" pitchFamily="34" charset="-120"/>
              </a:rPr>
              <a:t>ما الذي ستحصل عليه؟</a:t>
            </a:r>
            <a:endParaRPr lang="en-US" sz="1800" dirty="0"/>
          </a:p>
        </p:txBody>
      </p:sp>
      <p:sp>
        <p:nvSpPr>
          <p:cNvPr id="5" name="Text 3"/>
          <p:cNvSpPr/>
          <p:nvPr/>
        </p:nvSpPr>
        <p:spPr>
          <a:xfrm>
            <a:off x="748070" y="3111222"/>
            <a:ext cx="6339007" cy="299204"/>
          </a:xfrm>
          <a:prstGeom prst="rect">
            <a:avLst/>
          </a:prstGeom>
          <a:noFill/>
          <a:ln/>
        </p:spPr>
        <p:txBody>
          <a:bodyPr wrap="none" lIns="0" tIns="0" rIns="0" bIns="0" rtlCol="0" anchor="t"/>
          <a:lstStyle/>
          <a:p>
            <a:pPr rtl="1" algn="r" marL="342900" indent="-342900">
              <a:lnSpc>
                <a:spcPts val="2350"/>
              </a:lnSpc>
              <a:buSzPct val="100000"/>
              <a:buChar char="•"/>
            </a:pPr>
            <a:r>
              <a:rPr lang="en-US" sz="1450" dirty="0">
                <a:solidFill>
                  <a:srgbClr val="E5DCE6"/>
                </a:solidFill>
                <a:latin typeface="Montserrat" pitchFamily="34" charset="0"/>
                <a:ea typeface="Montserrat" pitchFamily="34" charset="-122"/>
                <a:cs typeface="Montserrat" pitchFamily="34" charset="-120"/>
              </a:rPr>
              <a:t>فهم شامل لاحتياجاتك وأهدافك التدريبية</a:t>
            </a:r>
            <a:endParaRPr lang="en-US" sz="1450" dirty="0"/>
          </a:p>
        </p:txBody>
      </p:sp>
      <p:sp>
        <p:nvSpPr>
          <p:cNvPr id="6" name="Text 4"/>
          <p:cNvSpPr/>
          <p:nvPr/>
        </p:nvSpPr>
        <p:spPr>
          <a:xfrm>
            <a:off x="748070" y="3475792"/>
            <a:ext cx="6339007" cy="299204"/>
          </a:xfrm>
          <a:prstGeom prst="rect">
            <a:avLst/>
          </a:prstGeom>
          <a:noFill/>
          <a:ln/>
        </p:spPr>
        <p:txBody>
          <a:bodyPr wrap="none" lIns="0" tIns="0" rIns="0" bIns="0" rtlCol="0" anchor="t"/>
          <a:lstStyle/>
          <a:p>
            <a:pPr rtl="1" algn="r" marL="342900" indent="-342900">
              <a:lnSpc>
                <a:spcPts val="2350"/>
              </a:lnSpc>
              <a:buSzPct val="100000"/>
              <a:buChar char="•"/>
            </a:pPr>
            <a:r>
              <a:rPr lang="en-US" sz="1450" dirty="0">
                <a:solidFill>
                  <a:srgbClr val="E5DCE6"/>
                </a:solidFill>
                <a:latin typeface="Montserrat" pitchFamily="34" charset="0"/>
                <a:ea typeface="Montserrat" pitchFamily="34" charset="-122"/>
                <a:cs typeface="Montserrat" pitchFamily="34" charset="-120"/>
              </a:rPr>
              <a:t>بناء منصة احترافية متكاملة بهويتك الخاصة</a:t>
            </a:r>
            <a:endParaRPr lang="en-US" sz="1450" dirty="0"/>
          </a:p>
        </p:txBody>
      </p:sp>
      <p:sp>
        <p:nvSpPr>
          <p:cNvPr id="7" name="Text 5"/>
          <p:cNvSpPr/>
          <p:nvPr/>
        </p:nvSpPr>
        <p:spPr>
          <a:xfrm>
            <a:off x="748070" y="3840361"/>
            <a:ext cx="6339007" cy="299204"/>
          </a:xfrm>
          <a:prstGeom prst="rect">
            <a:avLst/>
          </a:prstGeom>
          <a:noFill/>
          <a:ln/>
        </p:spPr>
        <p:txBody>
          <a:bodyPr wrap="none" lIns="0" tIns="0" rIns="0" bIns="0" rtlCol="0" anchor="t"/>
          <a:lstStyle/>
          <a:p>
            <a:pPr rtl="1" algn="r" marL="342900" indent="-342900">
              <a:lnSpc>
                <a:spcPts val="2350"/>
              </a:lnSpc>
              <a:buSzPct val="100000"/>
              <a:buChar char="•"/>
            </a:pPr>
            <a:r>
              <a:rPr lang="en-US" sz="1450" dirty="0">
                <a:solidFill>
                  <a:srgbClr val="E5DCE6"/>
                </a:solidFill>
                <a:latin typeface="Montserrat" pitchFamily="34" charset="0"/>
                <a:ea typeface="Montserrat" pitchFamily="34" charset="-122"/>
                <a:cs typeface="Montserrat" pitchFamily="34" charset="-120"/>
              </a:rPr>
              <a:t>تدريب عملي على إدارة المنصة والمحتوى</a:t>
            </a:r>
            <a:endParaRPr lang="en-US" sz="1450" dirty="0"/>
          </a:p>
        </p:txBody>
      </p:sp>
      <p:sp>
        <p:nvSpPr>
          <p:cNvPr id="8" name="Text 6"/>
          <p:cNvSpPr/>
          <p:nvPr/>
        </p:nvSpPr>
        <p:spPr>
          <a:xfrm>
            <a:off x="748070" y="4204930"/>
            <a:ext cx="6339007" cy="299204"/>
          </a:xfrm>
          <a:prstGeom prst="rect">
            <a:avLst/>
          </a:prstGeom>
          <a:noFill/>
          <a:ln/>
        </p:spPr>
        <p:txBody>
          <a:bodyPr wrap="none" lIns="0" tIns="0" rIns="0" bIns="0" rtlCol="0" anchor="t"/>
          <a:lstStyle/>
          <a:p>
            <a:pPr rtl="1" algn="r" marL="342900" indent="-342900">
              <a:lnSpc>
                <a:spcPts val="2350"/>
              </a:lnSpc>
              <a:buSzPct val="100000"/>
              <a:buChar char="•"/>
            </a:pPr>
            <a:r>
              <a:rPr lang="en-US" sz="1450" dirty="0">
                <a:solidFill>
                  <a:srgbClr val="E5DCE6"/>
                </a:solidFill>
                <a:latin typeface="Montserrat" pitchFamily="34" charset="0"/>
                <a:ea typeface="Montserrat" pitchFamily="34" charset="-122"/>
                <a:cs typeface="Montserrat" pitchFamily="34" charset="-120"/>
              </a:rPr>
              <a:t>استراتيجيات مخصصة لتحقيق النجاح المستدام</a:t>
            </a:r>
            <a:endParaRPr lang="en-US" sz="1450" dirty="0"/>
          </a:p>
        </p:txBody>
      </p:sp>
      <p:sp>
        <p:nvSpPr>
          <p:cNvPr id="9" name="Text 7"/>
          <p:cNvSpPr/>
          <p:nvPr/>
        </p:nvSpPr>
        <p:spPr>
          <a:xfrm>
            <a:off x="748070" y="4569500"/>
            <a:ext cx="6339007" cy="299204"/>
          </a:xfrm>
          <a:prstGeom prst="rect">
            <a:avLst/>
          </a:prstGeom>
          <a:noFill/>
          <a:ln/>
        </p:spPr>
        <p:txBody>
          <a:bodyPr wrap="none" lIns="0" tIns="0" rIns="0" bIns="0" rtlCol="0" anchor="t"/>
          <a:lstStyle/>
          <a:p>
            <a:pPr rtl="1" algn="r" marL="342900" indent="-342900">
              <a:lnSpc>
                <a:spcPts val="2350"/>
              </a:lnSpc>
              <a:buSzPct val="100000"/>
              <a:buChar char="•"/>
            </a:pPr>
            <a:r>
              <a:rPr lang="en-US" sz="1450" dirty="0">
                <a:solidFill>
                  <a:srgbClr val="E5DCE6"/>
                </a:solidFill>
                <a:latin typeface="Montserrat" pitchFamily="34" charset="0"/>
                <a:ea typeface="Montserrat" pitchFamily="34" charset="-122"/>
                <a:cs typeface="Montserrat" pitchFamily="34" charset="-120"/>
              </a:rPr>
              <a:t>دعم فني مستمر حتى بعد الإطلاق</a:t>
            </a:r>
            <a:endParaRPr lang="en-US" sz="1450" dirty="0"/>
          </a:p>
        </p:txBody>
      </p:sp>
      <p:pic>
        <p:nvPicPr>
          <p:cNvPr id="10"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3388400" y="1606510"/>
            <a:ext cx="4961811" cy="620078"/>
          </a:xfrm>
          <a:prstGeom prst="rect">
            <a:avLst/>
          </a:prstGeom>
          <a:noFill/>
          <a:ln/>
        </p:spPr>
        <p:txBody>
          <a:bodyPr wrap="none" lIns="0" tIns="0" rIns="0" bIns="0" rtlCol="0" anchor="t"/>
          <a:lstStyle/>
          <a:p>
            <a:pPr rtl="1" algn="r"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ملخص الجلسات الثلاث</a:t>
            </a:r>
            <a:endParaRPr lang="en-US" sz="3900" dirty="0"/>
          </a:p>
        </p:txBody>
      </p:sp>
      <p:sp>
        <p:nvSpPr>
          <p:cNvPr id="4" name="Text 1"/>
          <p:cNvSpPr/>
          <p:nvPr/>
        </p:nvSpPr>
        <p:spPr>
          <a:xfrm>
            <a:off x="8151852" y="2524244"/>
            <a:ext cx="198358" cy="248007"/>
          </a:xfrm>
          <a:prstGeom prst="rect">
            <a:avLst/>
          </a:prstGeom>
          <a:noFill/>
          <a:ln/>
        </p:spPr>
        <p:txBody>
          <a:bodyPr wrap="none" lIns="0" tIns="0" rIns="0" bIns="0" rtlCol="0" anchor="t"/>
          <a:lstStyle/>
          <a:p>
            <a:pPr rtl="1" algn="l" indent="0" marL="0">
              <a:lnSpc>
                <a:spcPts val="2500"/>
              </a:lnSpc>
              <a:buNone/>
            </a:pPr>
            <a:r>
              <a:rPr lang="en-US" sz="1550" dirty="0">
                <a:solidFill>
                  <a:srgbClr val="E5DCE6"/>
                </a:solidFill>
                <a:latin typeface="Bricolage Grotesque Light" pitchFamily="34" charset="0"/>
                <a:ea typeface="Bricolage Grotesque Light" pitchFamily="34" charset="-122"/>
                <a:cs typeface="Bricolage Grotesque Light" pitchFamily="34" charset="-120"/>
              </a:rPr>
              <a:t>01</a:t>
            </a:r>
            <a:endParaRPr lang="en-US" sz="1550" dirty="0"/>
          </a:p>
        </p:txBody>
      </p:sp>
      <p:sp>
        <p:nvSpPr>
          <p:cNvPr id="5" name="Shape 2"/>
          <p:cNvSpPr/>
          <p:nvPr/>
        </p:nvSpPr>
        <p:spPr>
          <a:xfrm>
            <a:off x="4671179" y="2838569"/>
            <a:ext cx="3679031" cy="22860"/>
          </a:xfrm>
          <a:prstGeom prst="rect">
            <a:avLst/>
          </a:prstGeom>
          <a:solidFill>
            <a:srgbClr val="EEAEF6"/>
          </a:solidFill>
          <a:ln/>
        </p:spPr>
      </p:sp>
      <p:sp>
        <p:nvSpPr>
          <p:cNvPr id="6" name="Text 3"/>
          <p:cNvSpPr/>
          <p:nvPr/>
        </p:nvSpPr>
        <p:spPr>
          <a:xfrm>
            <a:off x="5869305" y="2983468"/>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الجلسة الاستكشافية</a:t>
            </a:r>
            <a:endParaRPr lang="en-US" sz="1950" dirty="0"/>
          </a:p>
        </p:txBody>
      </p:sp>
      <p:sp>
        <p:nvSpPr>
          <p:cNvPr id="7" name="Text 4"/>
          <p:cNvSpPr/>
          <p:nvPr/>
        </p:nvSpPr>
        <p:spPr>
          <a:xfrm>
            <a:off x="4671179" y="3412688"/>
            <a:ext cx="3679031"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التعرف على احتياجاتك وجمع المعلومات الأساسية</a:t>
            </a:r>
            <a:endParaRPr lang="en-US" sz="1550" dirty="0"/>
          </a:p>
        </p:txBody>
      </p:sp>
      <p:sp>
        <p:nvSpPr>
          <p:cNvPr id="8" name="Text 5"/>
          <p:cNvSpPr/>
          <p:nvPr/>
        </p:nvSpPr>
        <p:spPr>
          <a:xfrm>
            <a:off x="4671179" y="4166830"/>
            <a:ext cx="3679031" cy="317540"/>
          </a:xfrm>
          <a:prstGeom prst="rect">
            <a:avLst/>
          </a:prstGeom>
          <a:noFill/>
          <a:ln/>
        </p:spPr>
        <p:txBody>
          <a:bodyPr wrap="none" lIns="0" tIns="0" rIns="0" bIns="0" rtlCol="0" anchor="t"/>
          <a:lstStyle/>
          <a:p>
            <a:pPr rtl="1" algn="r" indent="0" marL="0">
              <a:lnSpc>
                <a:spcPts val="2500"/>
              </a:lnSpc>
              <a:buNone/>
            </a:pPr>
            <a:r>
              <a:rPr lang="en-US" sz="1550" b="1" dirty="0">
                <a:solidFill>
                  <a:srgbClr val="E5DCE6"/>
                </a:solidFill>
                <a:latin typeface="Montserrat" pitchFamily="34" charset="0"/>
                <a:ea typeface="Montserrat" pitchFamily="34" charset="-122"/>
                <a:cs typeface="Montserrat" pitchFamily="34" charset="-120"/>
              </a:rPr>
              <a:t>المدة:</a:t>
            </a:r>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 30 – 45 دقيقة</a:t>
            </a:r>
            <a:endParaRPr lang="en-US" sz="1550" dirty="0"/>
          </a:p>
        </p:txBody>
      </p:sp>
      <p:sp>
        <p:nvSpPr>
          <p:cNvPr id="9" name="Text 6"/>
          <p:cNvSpPr/>
          <p:nvPr/>
        </p:nvSpPr>
        <p:spPr>
          <a:xfrm>
            <a:off x="4274463" y="2524244"/>
            <a:ext cx="198358" cy="248007"/>
          </a:xfrm>
          <a:prstGeom prst="rect">
            <a:avLst/>
          </a:prstGeom>
          <a:noFill/>
          <a:ln/>
        </p:spPr>
        <p:txBody>
          <a:bodyPr wrap="none" lIns="0" tIns="0" rIns="0" bIns="0" rtlCol="0" anchor="t"/>
          <a:lstStyle/>
          <a:p>
            <a:pPr rtl="1" algn="l" indent="0" marL="0">
              <a:lnSpc>
                <a:spcPts val="2500"/>
              </a:lnSpc>
              <a:buNone/>
            </a:pPr>
            <a:r>
              <a:rPr lang="en-US" sz="1550" dirty="0">
                <a:solidFill>
                  <a:srgbClr val="E5DCE6"/>
                </a:solidFill>
                <a:latin typeface="Bricolage Grotesque Light" pitchFamily="34" charset="0"/>
                <a:ea typeface="Bricolage Grotesque Light" pitchFamily="34" charset="-122"/>
                <a:cs typeface="Bricolage Grotesque Light" pitchFamily="34" charset="-120"/>
              </a:rPr>
              <a:t>02</a:t>
            </a:r>
            <a:endParaRPr lang="en-US" sz="1550" dirty="0"/>
          </a:p>
        </p:txBody>
      </p:sp>
      <p:sp>
        <p:nvSpPr>
          <p:cNvPr id="10" name="Shape 7"/>
          <p:cNvSpPr/>
          <p:nvPr/>
        </p:nvSpPr>
        <p:spPr>
          <a:xfrm>
            <a:off x="793790" y="2838569"/>
            <a:ext cx="3679031" cy="22860"/>
          </a:xfrm>
          <a:prstGeom prst="rect">
            <a:avLst/>
          </a:prstGeom>
          <a:solidFill>
            <a:srgbClr val="EEAEF6"/>
          </a:solidFill>
          <a:ln/>
        </p:spPr>
      </p:sp>
      <p:sp>
        <p:nvSpPr>
          <p:cNvPr id="11" name="Text 8"/>
          <p:cNvSpPr/>
          <p:nvPr/>
        </p:nvSpPr>
        <p:spPr>
          <a:xfrm>
            <a:off x="1991916" y="2983468"/>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استعراض المنصة</a:t>
            </a:r>
            <a:endParaRPr lang="en-US" sz="1950" dirty="0"/>
          </a:p>
        </p:txBody>
      </p:sp>
      <p:sp>
        <p:nvSpPr>
          <p:cNvPr id="12" name="Text 9"/>
          <p:cNvSpPr/>
          <p:nvPr/>
        </p:nvSpPr>
        <p:spPr>
          <a:xfrm>
            <a:off x="793790" y="3412688"/>
            <a:ext cx="3679031" cy="317540"/>
          </a:xfrm>
          <a:prstGeom prst="rect">
            <a:avLst/>
          </a:prstGeom>
          <a:noFill/>
          <a:ln/>
        </p:spPr>
        <p:txBody>
          <a:bodyPr wrap="non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عرض المنصة المكتملة وإجراء التعديلات</a:t>
            </a:r>
            <a:endParaRPr lang="en-US" sz="1550" dirty="0"/>
          </a:p>
        </p:txBody>
      </p:sp>
      <p:sp>
        <p:nvSpPr>
          <p:cNvPr id="13" name="Text 10"/>
          <p:cNvSpPr/>
          <p:nvPr/>
        </p:nvSpPr>
        <p:spPr>
          <a:xfrm>
            <a:off x="793790" y="3849291"/>
            <a:ext cx="3679031" cy="317540"/>
          </a:xfrm>
          <a:prstGeom prst="rect">
            <a:avLst/>
          </a:prstGeom>
          <a:noFill/>
          <a:ln/>
        </p:spPr>
        <p:txBody>
          <a:bodyPr wrap="none" lIns="0" tIns="0" rIns="0" bIns="0" rtlCol="0" anchor="t"/>
          <a:lstStyle/>
          <a:p>
            <a:pPr rtl="1" algn="r" indent="0" marL="0">
              <a:lnSpc>
                <a:spcPts val="2500"/>
              </a:lnSpc>
              <a:buNone/>
            </a:pPr>
            <a:r>
              <a:rPr lang="en-US" sz="1550" b="1" dirty="0">
                <a:solidFill>
                  <a:srgbClr val="E5DCE6"/>
                </a:solidFill>
                <a:latin typeface="Montserrat" pitchFamily="34" charset="0"/>
                <a:ea typeface="Montserrat" pitchFamily="34" charset="-122"/>
                <a:cs typeface="Montserrat" pitchFamily="34" charset="-120"/>
              </a:rPr>
              <a:t>المدة:</a:t>
            </a:r>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 30 – 45 دقيقة</a:t>
            </a:r>
            <a:endParaRPr lang="en-US" sz="1550" dirty="0"/>
          </a:p>
        </p:txBody>
      </p:sp>
      <p:sp>
        <p:nvSpPr>
          <p:cNvPr id="14" name="Text 11"/>
          <p:cNvSpPr/>
          <p:nvPr/>
        </p:nvSpPr>
        <p:spPr>
          <a:xfrm>
            <a:off x="8151852" y="4831556"/>
            <a:ext cx="198358" cy="248007"/>
          </a:xfrm>
          <a:prstGeom prst="rect">
            <a:avLst/>
          </a:prstGeom>
          <a:noFill/>
          <a:ln/>
        </p:spPr>
        <p:txBody>
          <a:bodyPr wrap="none" lIns="0" tIns="0" rIns="0" bIns="0" rtlCol="0" anchor="t"/>
          <a:lstStyle/>
          <a:p>
            <a:pPr rtl="1" algn="l" indent="0" marL="0">
              <a:lnSpc>
                <a:spcPts val="2500"/>
              </a:lnSpc>
              <a:buNone/>
            </a:pPr>
            <a:r>
              <a:rPr lang="en-US" sz="1550" dirty="0">
                <a:solidFill>
                  <a:srgbClr val="E5DCE6"/>
                </a:solidFill>
                <a:latin typeface="Bricolage Grotesque Light" pitchFamily="34" charset="0"/>
                <a:ea typeface="Bricolage Grotesque Light" pitchFamily="34" charset="-122"/>
                <a:cs typeface="Bricolage Grotesque Light" pitchFamily="34" charset="-120"/>
              </a:rPr>
              <a:t>03</a:t>
            </a:r>
            <a:endParaRPr lang="en-US" sz="1550" dirty="0"/>
          </a:p>
        </p:txBody>
      </p:sp>
      <p:sp>
        <p:nvSpPr>
          <p:cNvPr id="15" name="Shape 12"/>
          <p:cNvSpPr/>
          <p:nvPr/>
        </p:nvSpPr>
        <p:spPr>
          <a:xfrm>
            <a:off x="793790" y="5145881"/>
            <a:ext cx="7556421" cy="22860"/>
          </a:xfrm>
          <a:prstGeom prst="rect">
            <a:avLst/>
          </a:prstGeom>
          <a:solidFill>
            <a:srgbClr val="EEAEF6"/>
          </a:solidFill>
          <a:ln/>
        </p:spPr>
      </p:sp>
      <p:sp>
        <p:nvSpPr>
          <p:cNvPr id="16" name="Text 13"/>
          <p:cNvSpPr/>
          <p:nvPr/>
        </p:nvSpPr>
        <p:spPr>
          <a:xfrm>
            <a:off x="5869305" y="5290780"/>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التسليم والتدريب</a:t>
            </a:r>
            <a:endParaRPr lang="en-US" sz="1950" dirty="0"/>
          </a:p>
        </p:txBody>
      </p:sp>
      <p:sp>
        <p:nvSpPr>
          <p:cNvPr id="17" name="Text 14"/>
          <p:cNvSpPr/>
          <p:nvPr/>
        </p:nvSpPr>
        <p:spPr>
          <a:xfrm>
            <a:off x="793790" y="5720001"/>
            <a:ext cx="7556421" cy="317540"/>
          </a:xfrm>
          <a:prstGeom prst="rect">
            <a:avLst/>
          </a:prstGeom>
          <a:noFill/>
          <a:ln/>
        </p:spPr>
        <p:txBody>
          <a:bodyPr wrap="non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تسليم المنصة والتدريب الشامل على الإدارة</a:t>
            </a:r>
            <a:endParaRPr lang="en-US" sz="1550" dirty="0"/>
          </a:p>
        </p:txBody>
      </p:sp>
      <p:sp>
        <p:nvSpPr>
          <p:cNvPr id="18" name="Text 15"/>
          <p:cNvSpPr/>
          <p:nvPr/>
        </p:nvSpPr>
        <p:spPr>
          <a:xfrm>
            <a:off x="793790" y="6156603"/>
            <a:ext cx="7556421" cy="317540"/>
          </a:xfrm>
          <a:prstGeom prst="rect">
            <a:avLst/>
          </a:prstGeom>
          <a:noFill/>
          <a:ln/>
        </p:spPr>
        <p:txBody>
          <a:bodyPr wrap="none" lIns="0" tIns="0" rIns="0" bIns="0" rtlCol="0" anchor="t"/>
          <a:lstStyle/>
          <a:p>
            <a:pPr rtl="1" algn="r" indent="0" marL="0">
              <a:lnSpc>
                <a:spcPts val="2500"/>
              </a:lnSpc>
              <a:buNone/>
            </a:pPr>
            <a:r>
              <a:rPr lang="en-US" sz="1550" b="1" dirty="0">
                <a:solidFill>
                  <a:srgbClr val="E5DCE6"/>
                </a:solidFill>
                <a:latin typeface="Montserrat" pitchFamily="34" charset="0"/>
                <a:ea typeface="Montserrat" pitchFamily="34" charset="-122"/>
                <a:cs typeface="Montserrat" pitchFamily="34" charset="-120"/>
              </a:rPr>
              <a:t>المدة:</a:t>
            </a:r>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 90 - 120 دقيقة</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22594" y="519351"/>
            <a:ext cx="6452473" cy="590074"/>
          </a:xfrm>
          <a:prstGeom prst="rect">
            <a:avLst/>
          </a:prstGeom>
          <a:noFill/>
          <a:ln/>
        </p:spPr>
        <p:txBody>
          <a:bodyPr wrap="none" lIns="0" tIns="0" rIns="0" bIns="0" rtlCol="0" anchor="t"/>
          <a:lstStyle/>
          <a:p>
            <a:pPr rtl="1" algn="r" indent="0" marL="0">
              <a:lnSpc>
                <a:spcPts val="4600"/>
              </a:lnSpc>
              <a:buNone/>
            </a:pPr>
            <a:r>
              <a:rPr lang="en-US" sz="3700" b="1" dirty="0">
                <a:solidFill>
                  <a:srgbClr val="EEAEF6"/>
                </a:solidFill>
                <a:latin typeface="Bricolage Grotesque Extra Bold" pitchFamily="34" charset="0"/>
                <a:ea typeface="Bricolage Grotesque Extra Bold" pitchFamily="34" charset="-122"/>
                <a:cs typeface="Bricolage Grotesque Extra Bold" pitchFamily="34" charset="-120"/>
              </a:rPr>
              <a:t>الجلسة الأولى: الجلسة الاستكشافية</a:t>
            </a:r>
            <a:endParaRPr lang="en-US" sz="3700" dirty="0"/>
          </a:p>
        </p:txBody>
      </p:sp>
      <p:sp>
        <p:nvSpPr>
          <p:cNvPr id="3" name="Text 1"/>
          <p:cNvSpPr/>
          <p:nvPr/>
        </p:nvSpPr>
        <p:spPr>
          <a:xfrm>
            <a:off x="755333" y="1487091"/>
            <a:ext cx="13119735" cy="604123"/>
          </a:xfrm>
          <a:prstGeom prst="rect">
            <a:avLst/>
          </a:prstGeom>
          <a:noFill/>
          <a:ln/>
        </p:spPr>
        <p:txBody>
          <a:bodyPr wrap="square" lIns="0" tIns="0" rIns="0" bIns="0" rtlCol="0" anchor="t"/>
          <a:lstStyle/>
          <a:p>
            <a:pPr rtl="1" algn="r" indent="0" marL="0">
              <a:lnSpc>
                <a:spcPts val="2350"/>
              </a:lnSpc>
              <a:buNone/>
            </a:pPr>
            <a:r>
              <a:rPr lang="en-US" sz="1450" dirty="0">
                <a:solidFill>
                  <a:srgbClr val="E5DCE6"/>
                </a:solidFill>
                <a:latin typeface="Montserrat" pitchFamily="34" charset="0"/>
                <a:ea typeface="Montserrat" pitchFamily="34" charset="-122"/>
                <a:cs typeface="Montserrat" pitchFamily="34" charset="-120"/>
              </a:rPr>
              <a:t>هذه هي نقطة الانطلاق! في هذه الجلسة، نتعرف عليك عن قرب ونفهم رؤيتك وأهدافك بعمق. نهدف إلى جمع كل المعلومات الضرورية التي ستمكننا من بناء منصة تعكس هويتك وتلبي احتياجاتك بدقة.</a:t>
            </a:r>
            <a:endParaRPr lang="en-US" sz="1450" dirty="0"/>
          </a:p>
        </p:txBody>
      </p:sp>
      <p:sp>
        <p:nvSpPr>
          <p:cNvPr id="4" name="Shape 2"/>
          <p:cNvSpPr/>
          <p:nvPr/>
        </p:nvSpPr>
        <p:spPr>
          <a:xfrm>
            <a:off x="7409617" y="2586871"/>
            <a:ext cx="6465451" cy="1394103"/>
          </a:xfrm>
          <a:prstGeom prst="roundRect">
            <a:avLst>
              <a:gd name="adj" fmla="val 7871"/>
            </a:avLst>
          </a:prstGeom>
          <a:solidFill>
            <a:srgbClr val="090E3F"/>
          </a:solidFill>
          <a:ln/>
        </p:spPr>
      </p:sp>
      <p:sp>
        <p:nvSpPr>
          <p:cNvPr id="5" name="Shape 3"/>
          <p:cNvSpPr/>
          <p:nvPr/>
        </p:nvSpPr>
        <p:spPr>
          <a:xfrm>
            <a:off x="7409617" y="2564011"/>
            <a:ext cx="6465451" cy="91440"/>
          </a:xfrm>
          <a:prstGeom prst="roundRect">
            <a:avLst>
              <a:gd name="adj" fmla="val 86745"/>
            </a:avLst>
          </a:prstGeom>
          <a:solidFill>
            <a:srgbClr val="EEAEF6"/>
          </a:solidFill>
          <a:ln/>
        </p:spPr>
      </p:sp>
      <p:sp>
        <p:nvSpPr>
          <p:cNvPr id="6" name="Shape 4"/>
          <p:cNvSpPr/>
          <p:nvPr/>
        </p:nvSpPr>
        <p:spPr>
          <a:xfrm>
            <a:off x="10359033" y="2303621"/>
            <a:ext cx="566499" cy="566499"/>
          </a:xfrm>
          <a:prstGeom prst="roundRect">
            <a:avLst>
              <a:gd name="adj" fmla="val 161412"/>
            </a:avLst>
          </a:prstGeom>
          <a:solidFill>
            <a:srgbClr val="EEAEF6"/>
          </a:solidFill>
          <a:ln/>
        </p:spPr>
      </p:sp>
      <p:sp>
        <p:nvSpPr>
          <p:cNvPr id="7" name="Text 5"/>
          <p:cNvSpPr/>
          <p:nvPr/>
        </p:nvSpPr>
        <p:spPr>
          <a:xfrm>
            <a:off x="10529054" y="2445187"/>
            <a:ext cx="226576" cy="283250"/>
          </a:xfrm>
          <a:prstGeom prst="rect">
            <a:avLst/>
          </a:prstGeom>
          <a:noFill/>
          <a:ln/>
        </p:spPr>
        <p:txBody>
          <a:bodyPr wrap="none" lIns="0" tIns="0" rIns="0" bIns="0" rtlCol="0" anchor="t"/>
          <a:lstStyle/>
          <a:p>
            <a:pPr rtl="1" algn="r" indent="0" marL="0">
              <a:lnSpc>
                <a:spcPts val="2850"/>
              </a:lnSpc>
              <a:buNone/>
            </a:pPr>
            <a:r>
              <a:rPr lang="en-US" sz="1750" b="1" dirty="0">
                <a:solidFill>
                  <a:srgbClr val="000000"/>
                </a:solidFill>
                <a:latin typeface="Bricolage Grotesque Extra Bold" pitchFamily="34" charset="0"/>
                <a:ea typeface="Bricolage Grotesque Extra Bold" pitchFamily="34" charset="-122"/>
                <a:cs typeface="Bricolage Grotesque Extra Bold" pitchFamily="34" charset="-120"/>
              </a:rPr>
              <a:t>1</a:t>
            </a:r>
            <a:endParaRPr lang="en-US" sz="1750" dirty="0"/>
          </a:p>
        </p:txBody>
      </p:sp>
      <p:sp>
        <p:nvSpPr>
          <p:cNvPr id="8" name="Text 6"/>
          <p:cNvSpPr/>
          <p:nvPr/>
        </p:nvSpPr>
        <p:spPr>
          <a:xfrm>
            <a:off x="11215211" y="3058954"/>
            <a:ext cx="2448163" cy="295037"/>
          </a:xfrm>
          <a:prstGeom prst="rect">
            <a:avLst/>
          </a:prstGeom>
          <a:noFill/>
          <a:ln/>
        </p:spPr>
        <p:txBody>
          <a:bodyPr wrap="none" lIns="0" tIns="0" rIns="0" bIns="0" rtlCol="0" anchor="t"/>
          <a:lstStyle/>
          <a:p>
            <a:pPr rtl="1" algn="r"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التعرف على هويتك المهنية</a:t>
            </a:r>
            <a:endParaRPr lang="en-US" sz="1850" dirty="0"/>
          </a:p>
        </p:txBody>
      </p:sp>
      <p:sp>
        <p:nvSpPr>
          <p:cNvPr id="9" name="Text 7"/>
          <p:cNvSpPr/>
          <p:nvPr/>
        </p:nvSpPr>
        <p:spPr>
          <a:xfrm>
            <a:off x="7621310" y="3467219"/>
            <a:ext cx="6042065" cy="302062"/>
          </a:xfrm>
          <a:prstGeom prst="rect">
            <a:avLst/>
          </a:prstGeom>
          <a:noFill/>
          <a:ln/>
        </p:spPr>
        <p:txBody>
          <a:bodyPr wrap="none" lIns="0" tIns="0" rIns="0" bIns="0" rtlCol="0" anchor="t"/>
          <a:lstStyle/>
          <a:p>
            <a:pPr rtl="1" algn="r" indent="0" marL="0">
              <a:lnSpc>
                <a:spcPts val="2350"/>
              </a:lnSpc>
              <a:buNone/>
            </a:pPr>
            <a:r>
              <a:rPr lang="en-US" sz="1450" dirty="0">
                <a:solidFill>
                  <a:srgbClr val="E5DCE6"/>
                </a:solidFill>
                <a:latin typeface="Montserrat" pitchFamily="34" charset="0"/>
                <a:ea typeface="Montserrat" pitchFamily="34" charset="-122"/>
                <a:cs typeface="Montserrat" pitchFamily="34" charset="-120"/>
              </a:rPr>
              <a:t>من أنت؟ ما مجال تخصصك؟ ما خبراتك؟</a:t>
            </a:r>
            <a:endParaRPr lang="en-US" sz="1450" dirty="0"/>
          </a:p>
        </p:txBody>
      </p:sp>
      <p:sp>
        <p:nvSpPr>
          <p:cNvPr id="10" name="Shape 8"/>
          <p:cNvSpPr/>
          <p:nvPr/>
        </p:nvSpPr>
        <p:spPr>
          <a:xfrm>
            <a:off x="755333" y="2586871"/>
            <a:ext cx="6465451" cy="1394103"/>
          </a:xfrm>
          <a:prstGeom prst="roundRect">
            <a:avLst>
              <a:gd name="adj" fmla="val 7871"/>
            </a:avLst>
          </a:prstGeom>
          <a:solidFill>
            <a:srgbClr val="090E3F"/>
          </a:solidFill>
          <a:ln/>
        </p:spPr>
      </p:sp>
      <p:sp>
        <p:nvSpPr>
          <p:cNvPr id="11" name="Shape 9"/>
          <p:cNvSpPr/>
          <p:nvPr/>
        </p:nvSpPr>
        <p:spPr>
          <a:xfrm>
            <a:off x="755333" y="2564011"/>
            <a:ext cx="6465451" cy="91440"/>
          </a:xfrm>
          <a:prstGeom prst="roundRect">
            <a:avLst>
              <a:gd name="adj" fmla="val 86745"/>
            </a:avLst>
          </a:prstGeom>
          <a:solidFill>
            <a:srgbClr val="EEAEF6"/>
          </a:solidFill>
          <a:ln/>
        </p:spPr>
      </p:sp>
      <p:sp>
        <p:nvSpPr>
          <p:cNvPr id="12" name="Shape 10"/>
          <p:cNvSpPr/>
          <p:nvPr/>
        </p:nvSpPr>
        <p:spPr>
          <a:xfrm>
            <a:off x="3704749" y="2303621"/>
            <a:ext cx="566499" cy="566499"/>
          </a:xfrm>
          <a:prstGeom prst="roundRect">
            <a:avLst>
              <a:gd name="adj" fmla="val 161412"/>
            </a:avLst>
          </a:prstGeom>
          <a:solidFill>
            <a:srgbClr val="EEAEF6"/>
          </a:solidFill>
          <a:ln/>
        </p:spPr>
      </p:sp>
      <p:sp>
        <p:nvSpPr>
          <p:cNvPr id="13" name="Text 11"/>
          <p:cNvSpPr/>
          <p:nvPr/>
        </p:nvSpPr>
        <p:spPr>
          <a:xfrm>
            <a:off x="3874770" y="2445187"/>
            <a:ext cx="226576" cy="283250"/>
          </a:xfrm>
          <a:prstGeom prst="rect">
            <a:avLst/>
          </a:prstGeom>
          <a:noFill/>
          <a:ln/>
        </p:spPr>
        <p:txBody>
          <a:bodyPr wrap="none" lIns="0" tIns="0" rIns="0" bIns="0" rtlCol="0" anchor="t"/>
          <a:lstStyle/>
          <a:p>
            <a:pPr rtl="1" algn="r" indent="0" marL="0">
              <a:lnSpc>
                <a:spcPts val="2850"/>
              </a:lnSpc>
              <a:buNone/>
            </a:pPr>
            <a:r>
              <a:rPr lang="en-US" sz="1750" b="1" dirty="0">
                <a:solidFill>
                  <a:srgbClr val="000000"/>
                </a:solidFill>
                <a:latin typeface="Bricolage Grotesque Extra Bold" pitchFamily="34" charset="0"/>
                <a:ea typeface="Bricolage Grotesque Extra Bold" pitchFamily="34" charset="-122"/>
                <a:cs typeface="Bricolage Grotesque Extra Bold" pitchFamily="34" charset="-120"/>
              </a:rPr>
              <a:t>2</a:t>
            </a:r>
            <a:endParaRPr lang="en-US" sz="1750" dirty="0"/>
          </a:p>
        </p:txBody>
      </p:sp>
      <p:sp>
        <p:nvSpPr>
          <p:cNvPr id="14" name="Text 12"/>
          <p:cNvSpPr/>
          <p:nvPr/>
        </p:nvSpPr>
        <p:spPr>
          <a:xfrm>
            <a:off x="4648438" y="3058954"/>
            <a:ext cx="2360652" cy="295037"/>
          </a:xfrm>
          <a:prstGeom prst="rect">
            <a:avLst/>
          </a:prstGeom>
          <a:noFill/>
          <a:ln/>
        </p:spPr>
        <p:txBody>
          <a:bodyPr wrap="none" lIns="0" tIns="0" rIns="0" bIns="0" rtlCol="0" anchor="t"/>
          <a:lstStyle/>
          <a:p>
            <a:pPr rtl="1" algn="r"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فهم جمهورك المستهدف</a:t>
            </a:r>
            <a:endParaRPr lang="en-US" sz="1850" dirty="0"/>
          </a:p>
        </p:txBody>
      </p:sp>
      <p:sp>
        <p:nvSpPr>
          <p:cNvPr id="15" name="Text 13"/>
          <p:cNvSpPr/>
          <p:nvPr/>
        </p:nvSpPr>
        <p:spPr>
          <a:xfrm>
            <a:off x="967026" y="3467219"/>
            <a:ext cx="6042065" cy="302062"/>
          </a:xfrm>
          <a:prstGeom prst="rect">
            <a:avLst/>
          </a:prstGeom>
          <a:noFill/>
          <a:ln/>
        </p:spPr>
        <p:txBody>
          <a:bodyPr wrap="none" lIns="0" tIns="0" rIns="0" bIns="0" rtlCol="0" anchor="t"/>
          <a:lstStyle/>
          <a:p>
            <a:pPr rtl="1" algn="r" indent="0" marL="0">
              <a:lnSpc>
                <a:spcPts val="2350"/>
              </a:lnSpc>
              <a:buNone/>
            </a:pPr>
            <a:r>
              <a:rPr lang="en-US" sz="1450" dirty="0">
                <a:solidFill>
                  <a:srgbClr val="E5DCE6"/>
                </a:solidFill>
                <a:latin typeface="Montserrat" pitchFamily="34" charset="0"/>
                <a:ea typeface="Montserrat" pitchFamily="34" charset="-122"/>
                <a:cs typeface="Montserrat" pitchFamily="34" charset="-120"/>
              </a:rPr>
              <a:t>من هم متدربوك؟ ما احتياجاتهم؟</a:t>
            </a:r>
            <a:endParaRPr lang="en-US" sz="1450" dirty="0"/>
          </a:p>
        </p:txBody>
      </p:sp>
      <p:sp>
        <p:nvSpPr>
          <p:cNvPr id="16" name="Shape 14"/>
          <p:cNvSpPr/>
          <p:nvPr/>
        </p:nvSpPr>
        <p:spPr>
          <a:xfrm>
            <a:off x="7409617" y="4453057"/>
            <a:ext cx="6465451" cy="1394103"/>
          </a:xfrm>
          <a:prstGeom prst="roundRect">
            <a:avLst>
              <a:gd name="adj" fmla="val 7871"/>
            </a:avLst>
          </a:prstGeom>
          <a:solidFill>
            <a:srgbClr val="090E3F"/>
          </a:solidFill>
          <a:ln/>
        </p:spPr>
      </p:sp>
      <p:sp>
        <p:nvSpPr>
          <p:cNvPr id="17" name="Shape 15"/>
          <p:cNvSpPr/>
          <p:nvPr/>
        </p:nvSpPr>
        <p:spPr>
          <a:xfrm>
            <a:off x="7409617" y="4430197"/>
            <a:ext cx="6465451" cy="91440"/>
          </a:xfrm>
          <a:prstGeom prst="roundRect">
            <a:avLst>
              <a:gd name="adj" fmla="val 86745"/>
            </a:avLst>
          </a:prstGeom>
          <a:solidFill>
            <a:srgbClr val="EEAEF6"/>
          </a:solidFill>
          <a:ln/>
        </p:spPr>
      </p:sp>
      <p:sp>
        <p:nvSpPr>
          <p:cNvPr id="18" name="Shape 16"/>
          <p:cNvSpPr/>
          <p:nvPr/>
        </p:nvSpPr>
        <p:spPr>
          <a:xfrm>
            <a:off x="10359033" y="4169807"/>
            <a:ext cx="566499" cy="566499"/>
          </a:xfrm>
          <a:prstGeom prst="roundRect">
            <a:avLst>
              <a:gd name="adj" fmla="val 161412"/>
            </a:avLst>
          </a:prstGeom>
          <a:solidFill>
            <a:srgbClr val="EEAEF6"/>
          </a:solidFill>
          <a:ln/>
        </p:spPr>
      </p:sp>
      <p:sp>
        <p:nvSpPr>
          <p:cNvPr id="19" name="Text 17"/>
          <p:cNvSpPr/>
          <p:nvPr/>
        </p:nvSpPr>
        <p:spPr>
          <a:xfrm>
            <a:off x="10529054" y="4311372"/>
            <a:ext cx="226576" cy="283250"/>
          </a:xfrm>
          <a:prstGeom prst="rect">
            <a:avLst/>
          </a:prstGeom>
          <a:noFill/>
          <a:ln/>
        </p:spPr>
        <p:txBody>
          <a:bodyPr wrap="none" lIns="0" tIns="0" rIns="0" bIns="0" rtlCol="0" anchor="t"/>
          <a:lstStyle/>
          <a:p>
            <a:pPr rtl="1" algn="r" indent="0" marL="0">
              <a:lnSpc>
                <a:spcPts val="2850"/>
              </a:lnSpc>
              <a:buNone/>
            </a:pPr>
            <a:r>
              <a:rPr lang="en-US" sz="1750" b="1" dirty="0">
                <a:solidFill>
                  <a:srgbClr val="000000"/>
                </a:solidFill>
                <a:latin typeface="Bricolage Grotesque Extra Bold" pitchFamily="34" charset="0"/>
                <a:ea typeface="Bricolage Grotesque Extra Bold" pitchFamily="34" charset="-122"/>
                <a:cs typeface="Bricolage Grotesque Extra Bold" pitchFamily="34" charset="-120"/>
              </a:rPr>
              <a:t>3</a:t>
            </a:r>
            <a:endParaRPr lang="en-US" sz="1750" dirty="0"/>
          </a:p>
        </p:txBody>
      </p:sp>
      <p:sp>
        <p:nvSpPr>
          <p:cNvPr id="20" name="Text 18"/>
          <p:cNvSpPr/>
          <p:nvPr/>
        </p:nvSpPr>
        <p:spPr>
          <a:xfrm>
            <a:off x="11302722" y="4925139"/>
            <a:ext cx="2360652" cy="295037"/>
          </a:xfrm>
          <a:prstGeom prst="rect">
            <a:avLst/>
          </a:prstGeom>
          <a:noFill/>
          <a:ln/>
        </p:spPr>
        <p:txBody>
          <a:bodyPr wrap="none" lIns="0" tIns="0" rIns="0" bIns="0" rtlCol="0" anchor="t"/>
          <a:lstStyle/>
          <a:p>
            <a:pPr rtl="1" algn="r"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تحديد أهدافك التدريبية</a:t>
            </a:r>
            <a:endParaRPr lang="en-US" sz="1850" dirty="0"/>
          </a:p>
        </p:txBody>
      </p:sp>
      <p:sp>
        <p:nvSpPr>
          <p:cNvPr id="21" name="Text 19"/>
          <p:cNvSpPr/>
          <p:nvPr/>
        </p:nvSpPr>
        <p:spPr>
          <a:xfrm>
            <a:off x="7621310" y="5333405"/>
            <a:ext cx="6042065" cy="302062"/>
          </a:xfrm>
          <a:prstGeom prst="rect">
            <a:avLst/>
          </a:prstGeom>
          <a:noFill/>
          <a:ln/>
        </p:spPr>
        <p:txBody>
          <a:bodyPr wrap="none" lIns="0" tIns="0" rIns="0" bIns="0" rtlCol="0" anchor="t"/>
          <a:lstStyle/>
          <a:p>
            <a:pPr rtl="1" algn="r" indent="0" marL="0">
              <a:lnSpc>
                <a:spcPts val="2350"/>
              </a:lnSpc>
              <a:buNone/>
            </a:pPr>
            <a:r>
              <a:rPr lang="en-US" sz="1450" dirty="0">
                <a:solidFill>
                  <a:srgbClr val="E5DCE6"/>
                </a:solidFill>
                <a:latin typeface="Montserrat" pitchFamily="34" charset="0"/>
                <a:ea typeface="Montserrat" pitchFamily="34" charset="-122"/>
                <a:cs typeface="Montserrat" pitchFamily="34" charset="-120"/>
              </a:rPr>
              <a:t>ما الذي تريد تحقيقه من خلال منصتك؟</a:t>
            </a:r>
            <a:endParaRPr lang="en-US" sz="1450" dirty="0"/>
          </a:p>
        </p:txBody>
      </p:sp>
      <p:sp>
        <p:nvSpPr>
          <p:cNvPr id="22" name="Shape 20"/>
          <p:cNvSpPr/>
          <p:nvPr/>
        </p:nvSpPr>
        <p:spPr>
          <a:xfrm>
            <a:off x="755333" y="4453057"/>
            <a:ext cx="6465451" cy="1394103"/>
          </a:xfrm>
          <a:prstGeom prst="roundRect">
            <a:avLst>
              <a:gd name="adj" fmla="val 7871"/>
            </a:avLst>
          </a:prstGeom>
          <a:solidFill>
            <a:srgbClr val="090E3F"/>
          </a:solidFill>
          <a:ln/>
        </p:spPr>
      </p:sp>
      <p:sp>
        <p:nvSpPr>
          <p:cNvPr id="23" name="Shape 21"/>
          <p:cNvSpPr/>
          <p:nvPr/>
        </p:nvSpPr>
        <p:spPr>
          <a:xfrm>
            <a:off x="755333" y="4430197"/>
            <a:ext cx="6465451" cy="91440"/>
          </a:xfrm>
          <a:prstGeom prst="roundRect">
            <a:avLst>
              <a:gd name="adj" fmla="val 86745"/>
            </a:avLst>
          </a:prstGeom>
          <a:solidFill>
            <a:srgbClr val="EEAEF6"/>
          </a:solidFill>
          <a:ln/>
        </p:spPr>
      </p:sp>
      <p:sp>
        <p:nvSpPr>
          <p:cNvPr id="24" name="Shape 22"/>
          <p:cNvSpPr/>
          <p:nvPr/>
        </p:nvSpPr>
        <p:spPr>
          <a:xfrm>
            <a:off x="3704749" y="4169807"/>
            <a:ext cx="566499" cy="566499"/>
          </a:xfrm>
          <a:prstGeom prst="roundRect">
            <a:avLst>
              <a:gd name="adj" fmla="val 161412"/>
            </a:avLst>
          </a:prstGeom>
          <a:solidFill>
            <a:srgbClr val="EEAEF6"/>
          </a:solidFill>
          <a:ln/>
        </p:spPr>
      </p:sp>
      <p:sp>
        <p:nvSpPr>
          <p:cNvPr id="25" name="Text 23"/>
          <p:cNvSpPr/>
          <p:nvPr/>
        </p:nvSpPr>
        <p:spPr>
          <a:xfrm>
            <a:off x="3874770" y="4311372"/>
            <a:ext cx="226576" cy="283250"/>
          </a:xfrm>
          <a:prstGeom prst="rect">
            <a:avLst/>
          </a:prstGeom>
          <a:noFill/>
          <a:ln/>
        </p:spPr>
        <p:txBody>
          <a:bodyPr wrap="none" lIns="0" tIns="0" rIns="0" bIns="0" rtlCol="0" anchor="t"/>
          <a:lstStyle/>
          <a:p>
            <a:pPr rtl="1" algn="r" indent="0" marL="0">
              <a:lnSpc>
                <a:spcPts val="2850"/>
              </a:lnSpc>
              <a:buNone/>
            </a:pPr>
            <a:r>
              <a:rPr lang="en-US" sz="1750" b="1" dirty="0">
                <a:solidFill>
                  <a:srgbClr val="000000"/>
                </a:solidFill>
                <a:latin typeface="Bricolage Grotesque Extra Bold" pitchFamily="34" charset="0"/>
                <a:ea typeface="Bricolage Grotesque Extra Bold" pitchFamily="34" charset="-122"/>
                <a:cs typeface="Bricolage Grotesque Extra Bold" pitchFamily="34" charset="-120"/>
              </a:rPr>
              <a:t>4</a:t>
            </a:r>
            <a:endParaRPr lang="en-US" sz="1750" dirty="0"/>
          </a:p>
        </p:txBody>
      </p:sp>
      <p:sp>
        <p:nvSpPr>
          <p:cNvPr id="26" name="Text 24"/>
          <p:cNvSpPr/>
          <p:nvPr/>
        </p:nvSpPr>
        <p:spPr>
          <a:xfrm>
            <a:off x="4473893" y="4925139"/>
            <a:ext cx="2535198" cy="295037"/>
          </a:xfrm>
          <a:prstGeom prst="rect">
            <a:avLst/>
          </a:prstGeom>
          <a:noFill/>
          <a:ln/>
        </p:spPr>
        <p:txBody>
          <a:bodyPr wrap="none" lIns="0" tIns="0" rIns="0" bIns="0" rtlCol="0" anchor="t"/>
          <a:lstStyle/>
          <a:p>
            <a:pPr rtl="1" algn="r"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استعراض المحتوى التدريبي</a:t>
            </a:r>
            <a:endParaRPr lang="en-US" sz="1850" dirty="0"/>
          </a:p>
        </p:txBody>
      </p:sp>
      <p:sp>
        <p:nvSpPr>
          <p:cNvPr id="27" name="Text 25"/>
          <p:cNvSpPr/>
          <p:nvPr/>
        </p:nvSpPr>
        <p:spPr>
          <a:xfrm>
            <a:off x="967026" y="5333405"/>
            <a:ext cx="6042065" cy="302062"/>
          </a:xfrm>
          <a:prstGeom prst="rect">
            <a:avLst/>
          </a:prstGeom>
          <a:noFill/>
          <a:ln/>
        </p:spPr>
        <p:txBody>
          <a:bodyPr wrap="none" lIns="0" tIns="0" rIns="0" bIns="0" rtlCol="0" anchor="t"/>
          <a:lstStyle/>
          <a:p>
            <a:pPr rtl="1" algn="r" indent="0" marL="0">
              <a:lnSpc>
                <a:spcPts val="2350"/>
              </a:lnSpc>
              <a:buNone/>
            </a:pPr>
            <a:r>
              <a:rPr lang="en-US" sz="1450" dirty="0">
                <a:solidFill>
                  <a:srgbClr val="E5DCE6"/>
                </a:solidFill>
                <a:latin typeface="Montserrat" pitchFamily="34" charset="0"/>
                <a:ea typeface="Montserrat" pitchFamily="34" charset="-122"/>
                <a:cs typeface="Montserrat" pitchFamily="34" charset="-120"/>
              </a:rPr>
              <a:t>ما هي الدورات والبرامج التي تقدمها؟</a:t>
            </a:r>
            <a:endParaRPr lang="en-US" sz="1450" dirty="0"/>
          </a:p>
        </p:txBody>
      </p:sp>
      <p:sp>
        <p:nvSpPr>
          <p:cNvPr id="28" name="Shape 26"/>
          <p:cNvSpPr/>
          <p:nvPr/>
        </p:nvSpPr>
        <p:spPr>
          <a:xfrm>
            <a:off x="7409617" y="6319242"/>
            <a:ext cx="6465451" cy="1394103"/>
          </a:xfrm>
          <a:prstGeom prst="roundRect">
            <a:avLst>
              <a:gd name="adj" fmla="val 7871"/>
            </a:avLst>
          </a:prstGeom>
          <a:solidFill>
            <a:srgbClr val="090E3F"/>
          </a:solidFill>
          <a:ln/>
        </p:spPr>
      </p:sp>
      <p:sp>
        <p:nvSpPr>
          <p:cNvPr id="29" name="Shape 27"/>
          <p:cNvSpPr/>
          <p:nvPr/>
        </p:nvSpPr>
        <p:spPr>
          <a:xfrm>
            <a:off x="7409617" y="6296382"/>
            <a:ext cx="6465451" cy="91440"/>
          </a:xfrm>
          <a:prstGeom prst="roundRect">
            <a:avLst>
              <a:gd name="adj" fmla="val 86745"/>
            </a:avLst>
          </a:prstGeom>
          <a:solidFill>
            <a:srgbClr val="EEAEF6"/>
          </a:solidFill>
          <a:ln/>
        </p:spPr>
      </p:sp>
      <p:sp>
        <p:nvSpPr>
          <p:cNvPr id="30" name="Shape 28"/>
          <p:cNvSpPr/>
          <p:nvPr/>
        </p:nvSpPr>
        <p:spPr>
          <a:xfrm>
            <a:off x="10359033" y="6035992"/>
            <a:ext cx="566499" cy="566499"/>
          </a:xfrm>
          <a:prstGeom prst="roundRect">
            <a:avLst>
              <a:gd name="adj" fmla="val 161412"/>
            </a:avLst>
          </a:prstGeom>
          <a:solidFill>
            <a:srgbClr val="EEAEF6"/>
          </a:solidFill>
          <a:ln/>
        </p:spPr>
      </p:sp>
      <p:sp>
        <p:nvSpPr>
          <p:cNvPr id="31" name="Text 29"/>
          <p:cNvSpPr/>
          <p:nvPr/>
        </p:nvSpPr>
        <p:spPr>
          <a:xfrm>
            <a:off x="10529054" y="6177558"/>
            <a:ext cx="226576" cy="283250"/>
          </a:xfrm>
          <a:prstGeom prst="rect">
            <a:avLst/>
          </a:prstGeom>
          <a:noFill/>
          <a:ln/>
        </p:spPr>
        <p:txBody>
          <a:bodyPr wrap="none" lIns="0" tIns="0" rIns="0" bIns="0" rtlCol="0" anchor="t"/>
          <a:lstStyle/>
          <a:p>
            <a:pPr rtl="1" algn="r" indent="0" marL="0">
              <a:lnSpc>
                <a:spcPts val="2850"/>
              </a:lnSpc>
              <a:buNone/>
            </a:pPr>
            <a:r>
              <a:rPr lang="en-US" sz="1750" b="1" dirty="0">
                <a:solidFill>
                  <a:srgbClr val="000000"/>
                </a:solidFill>
                <a:latin typeface="Bricolage Grotesque Extra Bold" pitchFamily="34" charset="0"/>
                <a:ea typeface="Bricolage Grotesque Extra Bold" pitchFamily="34" charset="-122"/>
                <a:cs typeface="Bricolage Grotesque Extra Bold" pitchFamily="34" charset="-120"/>
              </a:rPr>
              <a:t>5</a:t>
            </a:r>
            <a:endParaRPr lang="en-US" sz="1750" dirty="0"/>
          </a:p>
        </p:txBody>
      </p:sp>
      <p:sp>
        <p:nvSpPr>
          <p:cNvPr id="32" name="Text 30"/>
          <p:cNvSpPr/>
          <p:nvPr/>
        </p:nvSpPr>
        <p:spPr>
          <a:xfrm>
            <a:off x="11302722" y="6791325"/>
            <a:ext cx="2360652" cy="295037"/>
          </a:xfrm>
          <a:prstGeom prst="rect">
            <a:avLst/>
          </a:prstGeom>
          <a:noFill/>
          <a:ln/>
        </p:spPr>
        <p:txBody>
          <a:bodyPr wrap="none" lIns="0" tIns="0" rIns="0" bIns="0" rtlCol="0" anchor="t"/>
          <a:lstStyle/>
          <a:p>
            <a:pPr rtl="1" algn="r"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جمع المواد التسويقية</a:t>
            </a:r>
            <a:endParaRPr lang="en-US" sz="1850" dirty="0"/>
          </a:p>
        </p:txBody>
      </p:sp>
      <p:sp>
        <p:nvSpPr>
          <p:cNvPr id="33" name="Text 31"/>
          <p:cNvSpPr/>
          <p:nvPr/>
        </p:nvSpPr>
        <p:spPr>
          <a:xfrm>
            <a:off x="7621310" y="7199590"/>
            <a:ext cx="6042065" cy="302062"/>
          </a:xfrm>
          <a:prstGeom prst="rect">
            <a:avLst/>
          </a:prstGeom>
          <a:noFill/>
          <a:ln/>
        </p:spPr>
        <p:txBody>
          <a:bodyPr wrap="none" lIns="0" tIns="0" rIns="0" bIns="0" rtlCol="0" anchor="t"/>
          <a:lstStyle/>
          <a:p>
            <a:pPr rtl="1" algn="r" indent="0" marL="0">
              <a:lnSpc>
                <a:spcPts val="2350"/>
              </a:lnSpc>
              <a:buNone/>
            </a:pPr>
            <a:r>
              <a:rPr lang="en-US" sz="1450" dirty="0">
                <a:solidFill>
                  <a:srgbClr val="E5DCE6"/>
                </a:solidFill>
                <a:latin typeface="Montserrat" pitchFamily="34" charset="0"/>
                <a:ea typeface="Montserrat" pitchFamily="34" charset="-122"/>
                <a:cs typeface="Montserrat" pitchFamily="34" charset="-120"/>
              </a:rPr>
              <a:t>الشعار، الألوان، الصور، الفيديوهات</a:t>
            </a:r>
            <a:endParaRPr lang="en-US" sz="1450" dirty="0"/>
          </a:p>
        </p:txBody>
      </p:sp>
      <p:sp>
        <p:nvSpPr>
          <p:cNvPr id="34" name="Shape 32"/>
          <p:cNvSpPr/>
          <p:nvPr/>
        </p:nvSpPr>
        <p:spPr>
          <a:xfrm>
            <a:off x="755333" y="6319242"/>
            <a:ext cx="6465451" cy="1394103"/>
          </a:xfrm>
          <a:prstGeom prst="roundRect">
            <a:avLst>
              <a:gd name="adj" fmla="val 7871"/>
            </a:avLst>
          </a:prstGeom>
          <a:solidFill>
            <a:srgbClr val="090E3F"/>
          </a:solidFill>
          <a:ln/>
        </p:spPr>
      </p:sp>
      <p:sp>
        <p:nvSpPr>
          <p:cNvPr id="35" name="Shape 33"/>
          <p:cNvSpPr/>
          <p:nvPr/>
        </p:nvSpPr>
        <p:spPr>
          <a:xfrm>
            <a:off x="755333" y="6296382"/>
            <a:ext cx="6465451" cy="91440"/>
          </a:xfrm>
          <a:prstGeom prst="roundRect">
            <a:avLst>
              <a:gd name="adj" fmla="val 86745"/>
            </a:avLst>
          </a:prstGeom>
          <a:solidFill>
            <a:srgbClr val="EEAEF6"/>
          </a:solidFill>
          <a:ln/>
        </p:spPr>
      </p:sp>
      <p:sp>
        <p:nvSpPr>
          <p:cNvPr id="36" name="Shape 34"/>
          <p:cNvSpPr/>
          <p:nvPr/>
        </p:nvSpPr>
        <p:spPr>
          <a:xfrm>
            <a:off x="3704749" y="6035992"/>
            <a:ext cx="566499" cy="566499"/>
          </a:xfrm>
          <a:prstGeom prst="roundRect">
            <a:avLst>
              <a:gd name="adj" fmla="val 161412"/>
            </a:avLst>
          </a:prstGeom>
          <a:solidFill>
            <a:srgbClr val="EEAEF6"/>
          </a:solidFill>
          <a:ln/>
        </p:spPr>
      </p:sp>
      <p:sp>
        <p:nvSpPr>
          <p:cNvPr id="37" name="Text 35"/>
          <p:cNvSpPr/>
          <p:nvPr/>
        </p:nvSpPr>
        <p:spPr>
          <a:xfrm>
            <a:off x="3874770" y="6177558"/>
            <a:ext cx="226576" cy="283250"/>
          </a:xfrm>
          <a:prstGeom prst="rect">
            <a:avLst/>
          </a:prstGeom>
          <a:noFill/>
          <a:ln/>
        </p:spPr>
        <p:txBody>
          <a:bodyPr wrap="none" lIns="0" tIns="0" rIns="0" bIns="0" rtlCol="0" anchor="t"/>
          <a:lstStyle/>
          <a:p>
            <a:pPr rtl="1" algn="r" indent="0" marL="0">
              <a:lnSpc>
                <a:spcPts val="2850"/>
              </a:lnSpc>
              <a:buNone/>
            </a:pPr>
            <a:r>
              <a:rPr lang="en-US" sz="1750" b="1" dirty="0">
                <a:solidFill>
                  <a:srgbClr val="000000"/>
                </a:solidFill>
                <a:latin typeface="Bricolage Grotesque Extra Bold" pitchFamily="34" charset="0"/>
                <a:ea typeface="Bricolage Grotesque Extra Bold" pitchFamily="34" charset="-122"/>
                <a:cs typeface="Bricolage Grotesque Extra Bold" pitchFamily="34" charset="-120"/>
              </a:rPr>
              <a:t>6</a:t>
            </a:r>
            <a:endParaRPr lang="en-US" sz="1750" dirty="0"/>
          </a:p>
        </p:txBody>
      </p:sp>
      <p:sp>
        <p:nvSpPr>
          <p:cNvPr id="38" name="Text 36"/>
          <p:cNvSpPr/>
          <p:nvPr/>
        </p:nvSpPr>
        <p:spPr>
          <a:xfrm>
            <a:off x="4648438" y="6791325"/>
            <a:ext cx="2360652" cy="295037"/>
          </a:xfrm>
          <a:prstGeom prst="rect">
            <a:avLst/>
          </a:prstGeom>
          <a:noFill/>
          <a:ln/>
        </p:spPr>
        <p:txBody>
          <a:bodyPr wrap="none" lIns="0" tIns="0" rIns="0" bIns="0" rtlCol="0" anchor="t"/>
          <a:lstStyle/>
          <a:p>
            <a:pPr rtl="1" algn="r" indent="0" marL="0">
              <a:lnSpc>
                <a:spcPts val="230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تحديد الميزات المطلوبة</a:t>
            </a:r>
            <a:endParaRPr lang="en-US" sz="1850" dirty="0"/>
          </a:p>
        </p:txBody>
      </p:sp>
      <p:sp>
        <p:nvSpPr>
          <p:cNvPr id="39" name="Text 37"/>
          <p:cNvSpPr/>
          <p:nvPr/>
        </p:nvSpPr>
        <p:spPr>
          <a:xfrm>
            <a:off x="967026" y="7199590"/>
            <a:ext cx="6042065" cy="302062"/>
          </a:xfrm>
          <a:prstGeom prst="rect">
            <a:avLst/>
          </a:prstGeom>
          <a:noFill/>
          <a:ln/>
        </p:spPr>
        <p:txBody>
          <a:bodyPr wrap="none" lIns="0" tIns="0" rIns="0" bIns="0" rtlCol="0" anchor="t"/>
          <a:lstStyle/>
          <a:p>
            <a:pPr rtl="1" algn="r" indent="0" marL="0">
              <a:lnSpc>
                <a:spcPts val="2350"/>
              </a:lnSpc>
              <a:buNone/>
            </a:pPr>
            <a:r>
              <a:rPr lang="en-US" sz="1450" dirty="0">
                <a:solidFill>
                  <a:srgbClr val="E5DCE6"/>
                </a:solidFill>
                <a:latin typeface="Montserrat" pitchFamily="34" charset="0"/>
                <a:ea typeface="Montserrat" pitchFamily="34" charset="-122"/>
                <a:cs typeface="Montserrat" pitchFamily="34" charset="-120"/>
              </a:rPr>
              <a:t>التكاملات، بوابات الدفع، وغيرها</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68340" y="649962"/>
            <a:ext cx="8090416" cy="602813"/>
          </a:xfrm>
          <a:prstGeom prst="rect">
            <a:avLst/>
          </a:prstGeom>
          <a:noFill/>
          <a:ln/>
        </p:spPr>
        <p:txBody>
          <a:bodyPr wrap="none" lIns="0" tIns="0" rIns="0" bIns="0" rtlCol="0" anchor="t"/>
          <a:lstStyle/>
          <a:p>
            <a:pPr rtl="1" algn="r" indent="0" marL="0">
              <a:lnSpc>
                <a:spcPts val="4700"/>
              </a:lnSpc>
              <a:buNone/>
            </a:pPr>
            <a:r>
              <a:rPr lang="en-US" sz="3750" b="1" dirty="0">
                <a:solidFill>
                  <a:srgbClr val="EEAEF6"/>
                </a:solidFill>
                <a:latin typeface="Bricolage Grotesque Extra Bold" pitchFamily="34" charset="0"/>
                <a:ea typeface="Bricolage Grotesque Extra Bold" pitchFamily="34" charset="-122"/>
                <a:cs typeface="Bricolage Grotesque Extra Bold" pitchFamily="34" charset="-120"/>
              </a:rPr>
              <a:t>المعلومات التي سنجمعها في الجلسة الأولى</a:t>
            </a:r>
            <a:endParaRPr lang="en-US" sz="3750" dirty="0"/>
          </a:p>
        </p:txBody>
      </p:sp>
      <p:sp>
        <p:nvSpPr>
          <p:cNvPr id="3" name="Shape 1"/>
          <p:cNvSpPr/>
          <p:nvPr/>
        </p:nvSpPr>
        <p:spPr>
          <a:xfrm>
            <a:off x="9625013" y="1638538"/>
            <a:ext cx="4233743" cy="3387685"/>
          </a:xfrm>
          <a:prstGeom prst="roundRect">
            <a:avLst>
              <a:gd name="adj" fmla="val 2392"/>
            </a:avLst>
          </a:prstGeom>
          <a:solidFill>
            <a:srgbClr val="282D5E"/>
          </a:solidFill>
          <a:ln/>
        </p:spPr>
      </p:sp>
      <p:sp>
        <p:nvSpPr>
          <p:cNvPr id="4" name="Shape 2"/>
          <p:cNvSpPr/>
          <p:nvPr/>
        </p:nvSpPr>
        <p:spPr>
          <a:xfrm>
            <a:off x="13087112" y="1831419"/>
            <a:ext cx="578763" cy="578763"/>
          </a:xfrm>
          <a:prstGeom prst="roundRect">
            <a:avLst>
              <a:gd name="adj" fmla="val 15797633"/>
            </a:avLst>
          </a:prstGeom>
          <a:solidFill>
            <a:srgbClr val="EEAEF6"/>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246298" y="1990487"/>
            <a:ext cx="260390" cy="260390"/>
          </a:xfrm>
          <a:prstGeom prst="rect">
            <a:avLst/>
          </a:prstGeom>
        </p:spPr>
      </p:pic>
      <p:sp>
        <p:nvSpPr>
          <p:cNvPr id="6" name="Text 3"/>
          <p:cNvSpPr/>
          <p:nvPr/>
        </p:nvSpPr>
        <p:spPr>
          <a:xfrm>
            <a:off x="11254264" y="2603063"/>
            <a:ext cx="2411611" cy="301466"/>
          </a:xfrm>
          <a:prstGeom prst="rect">
            <a:avLst/>
          </a:prstGeom>
          <a:noFill/>
          <a:ln/>
        </p:spPr>
        <p:txBody>
          <a:bodyPr wrap="none" lIns="0" tIns="0" rIns="0" bIns="0" rtlCol="0" anchor="t"/>
          <a:lstStyle/>
          <a:p>
            <a:pPr rtl="1" algn="r" indent="0" marL="0">
              <a:lnSpc>
                <a:spcPts val="235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معلومات الهوية والبراند</a:t>
            </a:r>
            <a:endParaRPr lang="en-US" sz="1850" dirty="0"/>
          </a:p>
        </p:txBody>
      </p:sp>
      <p:sp>
        <p:nvSpPr>
          <p:cNvPr id="7" name="Text 4"/>
          <p:cNvSpPr/>
          <p:nvPr/>
        </p:nvSpPr>
        <p:spPr>
          <a:xfrm>
            <a:off x="9817894" y="3020258"/>
            <a:ext cx="384798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الاسم الكامل والعنوان المهني</a:t>
            </a:r>
            <a:endParaRPr lang="en-US" sz="1500" dirty="0"/>
          </a:p>
        </p:txBody>
      </p:sp>
      <p:sp>
        <p:nvSpPr>
          <p:cNvPr id="8" name="Text 5"/>
          <p:cNvSpPr/>
          <p:nvPr/>
        </p:nvSpPr>
        <p:spPr>
          <a:xfrm>
            <a:off x="9817894" y="3396377"/>
            <a:ext cx="384798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السيرة الذاتية والإنجازات</a:t>
            </a:r>
            <a:endParaRPr lang="en-US" sz="1500" dirty="0"/>
          </a:p>
        </p:txBody>
      </p:sp>
      <p:sp>
        <p:nvSpPr>
          <p:cNvPr id="9" name="Text 6"/>
          <p:cNvSpPr/>
          <p:nvPr/>
        </p:nvSpPr>
        <p:spPr>
          <a:xfrm>
            <a:off x="9817894" y="3772495"/>
            <a:ext cx="384798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الشعار والألوان الخاصة بالعلامة التجارية</a:t>
            </a:r>
            <a:endParaRPr lang="en-US" sz="1500" dirty="0"/>
          </a:p>
        </p:txBody>
      </p:sp>
      <p:sp>
        <p:nvSpPr>
          <p:cNvPr id="10" name="Text 7"/>
          <p:cNvSpPr/>
          <p:nvPr/>
        </p:nvSpPr>
        <p:spPr>
          <a:xfrm>
            <a:off x="9817894" y="4148614"/>
            <a:ext cx="384798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الصور الشخصية والفيديوهات التعريفية</a:t>
            </a:r>
            <a:endParaRPr lang="en-US" sz="1500" dirty="0"/>
          </a:p>
        </p:txBody>
      </p:sp>
      <p:sp>
        <p:nvSpPr>
          <p:cNvPr id="11" name="Text 8"/>
          <p:cNvSpPr/>
          <p:nvPr/>
        </p:nvSpPr>
        <p:spPr>
          <a:xfrm>
            <a:off x="9817894" y="4524732"/>
            <a:ext cx="384798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روابط حسابات التواصل الاجتماعي</a:t>
            </a:r>
            <a:endParaRPr lang="en-US" sz="1500" dirty="0"/>
          </a:p>
        </p:txBody>
      </p:sp>
      <p:sp>
        <p:nvSpPr>
          <p:cNvPr id="12" name="Shape 9"/>
          <p:cNvSpPr/>
          <p:nvPr/>
        </p:nvSpPr>
        <p:spPr>
          <a:xfrm>
            <a:off x="5198388" y="1638538"/>
            <a:ext cx="4233743" cy="3387685"/>
          </a:xfrm>
          <a:prstGeom prst="roundRect">
            <a:avLst>
              <a:gd name="adj" fmla="val 2392"/>
            </a:avLst>
          </a:prstGeom>
          <a:solidFill>
            <a:srgbClr val="282D5E"/>
          </a:solidFill>
          <a:ln/>
        </p:spPr>
      </p:sp>
      <p:sp>
        <p:nvSpPr>
          <p:cNvPr id="13" name="Shape 10"/>
          <p:cNvSpPr/>
          <p:nvPr/>
        </p:nvSpPr>
        <p:spPr>
          <a:xfrm>
            <a:off x="8660487" y="1831419"/>
            <a:ext cx="578763" cy="578763"/>
          </a:xfrm>
          <a:prstGeom prst="roundRect">
            <a:avLst>
              <a:gd name="adj" fmla="val 15797633"/>
            </a:avLst>
          </a:prstGeom>
          <a:solidFill>
            <a:srgbClr val="EEAEF6"/>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9674" y="1990487"/>
            <a:ext cx="260390" cy="260390"/>
          </a:xfrm>
          <a:prstGeom prst="rect">
            <a:avLst/>
          </a:prstGeom>
        </p:spPr>
      </p:pic>
      <p:sp>
        <p:nvSpPr>
          <p:cNvPr id="15" name="Text 11"/>
          <p:cNvSpPr/>
          <p:nvPr/>
        </p:nvSpPr>
        <p:spPr>
          <a:xfrm>
            <a:off x="6827639" y="2603063"/>
            <a:ext cx="2411611" cy="301466"/>
          </a:xfrm>
          <a:prstGeom prst="rect">
            <a:avLst/>
          </a:prstGeom>
          <a:noFill/>
          <a:ln/>
        </p:spPr>
        <p:txBody>
          <a:bodyPr wrap="none" lIns="0" tIns="0" rIns="0" bIns="0" rtlCol="0" anchor="t"/>
          <a:lstStyle/>
          <a:p>
            <a:pPr rtl="1" algn="r" indent="0" marL="0">
              <a:lnSpc>
                <a:spcPts val="235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تفاصيل الدورات والبرامج</a:t>
            </a:r>
            <a:endParaRPr lang="en-US" sz="1850" dirty="0"/>
          </a:p>
        </p:txBody>
      </p:sp>
      <p:sp>
        <p:nvSpPr>
          <p:cNvPr id="16" name="Text 12"/>
          <p:cNvSpPr/>
          <p:nvPr/>
        </p:nvSpPr>
        <p:spPr>
          <a:xfrm>
            <a:off x="5391269" y="3020258"/>
            <a:ext cx="384798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عناوين الدورات وأوصافها التفصيلية</a:t>
            </a:r>
            <a:endParaRPr lang="en-US" sz="1500" dirty="0"/>
          </a:p>
        </p:txBody>
      </p:sp>
      <p:sp>
        <p:nvSpPr>
          <p:cNvPr id="17" name="Text 13"/>
          <p:cNvSpPr/>
          <p:nvPr/>
        </p:nvSpPr>
        <p:spPr>
          <a:xfrm>
            <a:off x="5391269" y="3396377"/>
            <a:ext cx="384798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محتوى الدورات (فيديوهات، ملفات، اختبارات)</a:t>
            </a:r>
            <a:endParaRPr lang="en-US" sz="1500" dirty="0"/>
          </a:p>
        </p:txBody>
      </p:sp>
      <p:sp>
        <p:nvSpPr>
          <p:cNvPr id="18" name="Text 14"/>
          <p:cNvSpPr/>
          <p:nvPr/>
        </p:nvSpPr>
        <p:spPr>
          <a:xfrm>
            <a:off x="5391269" y="3772495"/>
            <a:ext cx="384798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الأسعار وخطط الاشتراك</a:t>
            </a:r>
            <a:endParaRPr lang="en-US" sz="1500" dirty="0"/>
          </a:p>
        </p:txBody>
      </p:sp>
      <p:sp>
        <p:nvSpPr>
          <p:cNvPr id="19" name="Text 15"/>
          <p:cNvSpPr/>
          <p:nvPr/>
        </p:nvSpPr>
        <p:spPr>
          <a:xfrm>
            <a:off x="5391269" y="4148614"/>
            <a:ext cx="3847981" cy="617220"/>
          </a:xfrm>
          <a:prstGeom prst="rect">
            <a:avLst/>
          </a:prstGeom>
          <a:noFill/>
          <a:ln/>
        </p:spPr>
        <p:txBody>
          <a:bodyPr wrap="squar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استراتيجية تقديم المحتوى (مسجل، مباشر، مختلط)</a:t>
            </a:r>
            <a:endParaRPr lang="en-US" sz="1500" dirty="0"/>
          </a:p>
        </p:txBody>
      </p:sp>
      <p:sp>
        <p:nvSpPr>
          <p:cNvPr id="20" name="Shape 16"/>
          <p:cNvSpPr/>
          <p:nvPr/>
        </p:nvSpPr>
        <p:spPr>
          <a:xfrm>
            <a:off x="771644" y="1638538"/>
            <a:ext cx="4233863" cy="3387685"/>
          </a:xfrm>
          <a:prstGeom prst="roundRect">
            <a:avLst>
              <a:gd name="adj" fmla="val 2392"/>
            </a:avLst>
          </a:prstGeom>
          <a:solidFill>
            <a:srgbClr val="282D5E"/>
          </a:solidFill>
          <a:ln/>
        </p:spPr>
      </p:sp>
      <p:sp>
        <p:nvSpPr>
          <p:cNvPr id="21" name="Shape 17"/>
          <p:cNvSpPr/>
          <p:nvPr/>
        </p:nvSpPr>
        <p:spPr>
          <a:xfrm>
            <a:off x="4233863" y="1831419"/>
            <a:ext cx="578763" cy="578763"/>
          </a:xfrm>
          <a:prstGeom prst="roundRect">
            <a:avLst>
              <a:gd name="adj" fmla="val 15797633"/>
            </a:avLst>
          </a:prstGeom>
          <a:solidFill>
            <a:srgbClr val="EEAEF6"/>
          </a:solidFill>
          <a:ln/>
        </p:spPr>
      </p:sp>
      <p:pic>
        <p:nvPicPr>
          <p:cNvPr id="2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3049" y="1990487"/>
            <a:ext cx="260390" cy="260390"/>
          </a:xfrm>
          <a:prstGeom prst="rect">
            <a:avLst/>
          </a:prstGeom>
        </p:spPr>
      </p:pic>
      <p:sp>
        <p:nvSpPr>
          <p:cNvPr id="23" name="Text 18"/>
          <p:cNvSpPr/>
          <p:nvPr/>
        </p:nvSpPr>
        <p:spPr>
          <a:xfrm>
            <a:off x="2401014" y="2603063"/>
            <a:ext cx="2411611" cy="301466"/>
          </a:xfrm>
          <a:prstGeom prst="rect">
            <a:avLst/>
          </a:prstGeom>
          <a:noFill/>
          <a:ln/>
        </p:spPr>
        <p:txBody>
          <a:bodyPr wrap="none" lIns="0" tIns="0" rIns="0" bIns="0" rtlCol="0" anchor="t"/>
          <a:lstStyle/>
          <a:p>
            <a:pPr rtl="1" algn="r" indent="0" marL="0">
              <a:lnSpc>
                <a:spcPts val="2350"/>
              </a:lnSpc>
              <a:buNone/>
            </a:pPr>
            <a:r>
              <a:rPr lang="en-US" sz="1850" b="1" dirty="0">
                <a:solidFill>
                  <a:srgbClr val="E5DCE6"/>
                </a:solidFill>
                <a:latin typeface="Bricolage Grotesque Extra Bold" pitchFamily="34" charset="0"/>
                <a:ea typeface="Bricolage Grotesque Extra Bold" pitchFamily="34" charset="-122"/>
                <a:cs typeface="Bricolage Grotesque Extra Bold" pitchFamily="34" charset="-120"/>
              </a:rPr>
              <a:t>الجوانب التقنية</a:t>
            </a:r>
            <a:endParaRPr lang="en-US" sz="1850" dirty="0"/>
          </a:p>
        </p:txBody>
      </p:sp>
      <p:sp>
        <p:nvSpPr>
          <p:cNvPr id="24" name="Text 19"/>
          <p:cNvSpPr/>
          <p:nvPr/>
        </p:nvSpPr>
        <p:spPr>
          <a:xfrm>
            <a:off x="964525" y="3020258"/>
            <a:ext cx="3848100"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اسم النطاق المفضل (Domain)</a:t>
            </a:r>
            <a:endParaRPr lang="en-US" sz="1500" dirty="0"/>
          </a:p>
        </p:txBody>
      </p:sp>
      <p:sp>
        <p:nvSpPr>
          <p:cNvPr id="25" name="Text 20"/>
          <p:cNvSpPr/>
          <p:nvPr/>
        </p:nvSpPr>
        <p:spPr>
          <a:xfrm>
            <a:off x="964525" y="3396377"/>
            <a:ext cx="3848100" cy="617220"/>
          </a:xfrm>
          <a:prstGeom prst="rect">
            <a:avLst/>
          </a:prstGeom>
          <a:noFill/>
          <a:ln/>
        </p:spPr>
        <p:txBody>
          <a:bodyPr wrap="squar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بوابات الدفع المطلوبة (تمارا، تاب، باي موب، إلخ)</a:t>
            </a:r>
            <a:endParaRPr lang="en-US" sz="1500" dirty="0"/>
          </a:p>
        </p:txBody>
      </p:sp>
      <p:sp>
        <p:nvSpPr>
          <p:cNvPr id="26" name="Text 21"/>
          <p:cNvSpPr/>
          <p:nvPr/>
        </p:nvSpPr>
        <p:spPr>
          <a:xfrm>
            <a:off x="964525" y="4081105"/>
            <a:ext cx="3848100"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التكاملات المطلوبة (Zoom، Zapier، GTM)</a:t>
            </a:r>
            <a:endParaRPr lang="en-US" sz="1500" dirty="0"/>
          </a:p>
        </p:txBody>
      </p:sp>
      <p:sp>
        <p:nvSpPr>
          <p:cNvPr id="27" name="Text 22"/>
          <p:cNvSpPr/>
          <p:nvPr/>
        </p:nvSpPr>
        <p:spPr>
          <a:xfrm>
            <a:off x="964525" y="4457224"/>
            <a:ext cx="3848100" cy="308610"/>
          </a:xfrm>
          <a:prstGeom prst="rect">
            <a:avLst/>
          </a:prstGeom>
          <a:noFill/>
          <a:ln/>
        </p:spPr>
        <p:txBody>
          <a:bodyPr wrap="none" lIns="0" tIns="0" rIns="0" bIns="0" rtlCol="0" anchor="t"/>
          <a:lstStyle/>
          <a:p>
            <a:pPr rtl="1" algn="r" marL="342900" indent="-342900">
              <a:lnSpc>
                <a:spcPts val="2400"/>
              </a:lnSpc>
              <a:buSzPct val="100000"/>
              <a:buChar char="•"/>
            </a:pPr>
            <a:r>
              <a:rPr lang="en-US" sz="1500" dirty="0">
                <a:solidFill>
                  <a:srgbClr val="E5DCE6"/>
                </a:solidFill>
                <a:latin typeface="Montserrat" pitchFamily="34" charset="0"/>
                <a:ea typeface="Montserrat" pitchFamily="34" charset="-122"/>
                <a:cs typeface="Montserrat" pitchFamily="34" charset="-120"/>
              </a:rPr>
              <a:t>البريد الإلكتروني للمنصة</a:t>
            </a:r>
            <a:endParaRPr lang="en-US" sz="1500" dirty="0"/>
          </a:p>
        </p:txBody>
      </p:sp>
      <p:sp>
        <p:nvSpPr>
          <p:cNvPr id="28" name="Shape 23"/>
          <p:cNvSpPr/>
          <p:nvPr/>
        </p:nvSpPr>
        <p:spPr>
          <a:xfrm>
            <a:off x="771644" y="5243274"/>
            <a:ext cx="13087112" cy="2336363"/>
          </a:xfrm>
          <a:prstGeom prst="roundRect">
            <a:avLst>
              <a:gd name="adj" fmla="val 3468"/>
            </a:avLst>
          </a:prstGeom>
          <a:solidFill>
            <a:srgbClr val="3E0845"/>
          </a:solidFill>
          <a:ln/>
        </p:spPr>
      </p:sp>
      <p:pic>
        <p:nvPicPr>
          <p:cNvPr id="29" name="Image 3" descr="preencoded.png">    </p:cNvPr>
          <p:cNvPicPr>
            <a:picLocks noChangeAspect="1"/>
          </p:cNvPicPr>
          <p:nvPr/>
        </p:nvPicPr>
        <p:blipFill>
          <a:blip r:embed="rId7"/>
          <a:stretch>
            <a:fillRect/>
          </a:stretch>
        </p:blipFill>
        <p:spPr>
          <a:xfrm>
            <a:off x="964525" y="5494377"/>
            <a:ext cx="301347" cy="241102"/>
          </a:xfrm>
          <a:prstGeom prst="rect">
            <a:avLst/>
          </a:prstGeom>
        </p:spPr>
      </p:pic>
      <p:sp>
        <p:nvSpPr>
          <p:cNvPr id="30" name="Text 24"/>
          <p:cNvSpPr/>
          <p:nvPr/>
        </p:nvSpPr>
        <p:spPr>
          <a:xfrm>
            <a:off x="10828496" y="5484376"/>
            <a:ext cx="2837378" cy="301466"/>
          </a:xfrm>
          <a:prstGeom prst="rect">
            <a:avLst/>
          </a:prstGeom>
          <a:noFill/>
          <a:ln/>
        </p:spPr>
        <p:txBody>
          <a:bodyPr wrap="none" lIns="0" tIns="0" rIns="0" bIns="0" rtlCol="0" anchor="t"/>
          <a:lstStyle/>
          <a:p>
            <a:pPr rtl="1" algn="r" indent="0" marL="0">
              <a:lnSpc>
                <a:spcPts val="2350"/>
              </a:lnSpc>
              <a:buNone/>
            </a:pPr>
            <a:r>
              <a:rPr lang="en-US" sz="1850" b="1" dirty="0">
                <a:solidFill>
                  <a:srgbClr val="FFFFFF"/>
                </a:solidFill>
                <a:latin typeface="Bricolage Grotesque Extra Bold" pitchFamily="34" charset="0"/>
                <a:ea typeface="Bricolage Grotesque Extra Bold" pitchFamily="34" charset="-122"/>
                <a:cs typeface="Bricolage Grotesque Extra Bold" pitchFamily="34" charset="-120"/>
              </a:rPr>
              <a:t>ما المطلوب منك قبل الجلسة؟</a:t>
            </a:r>
            <a:endParaRPr lang="en-US" sz="1850" dirty="0"/>
          </a:p>
        </p:txBody>
      </p:sp>
      <p:sp>
        <p:nvSpPr>
          <p:cNvPr id="31" name="Text 25"/>
          <p:cNvSpPr/>
          <p:nvPr/>
        </p:nvSpPr>
        <p:spPr>
          <a:xfrm>
            <a:off x="1458754" y="5978723"/>
            <a:ext cx="1220712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b="1" dirty="0">
                <a:solidFill>
                  <a:srgbClr val="FFFFFF"/>
                </a:solidFill>
                <a:latin typeface="Montserrat" pitchFamily="34" charset="0"/>
                <a:ea typeface="Montserrat" pitchFamily="34" charset="-122"/>
                <a:cs typeface="Montserrat" pitchFamily="34" charset="-120"/>
              </a:rPr>
              <a:t>فكّر في رؤيتك:</a:t>
            </a:r>
            <a:pPr rtl="1" algn="r" indent="0" marL="0">
              <a:lnSpc>
                <a:spcPts val="2400"/>
              </a:lnSpc>
              <a:buNone/>
            </a:pPr>
            <a:r>
              <a:rPr lang="en-US" sz="1500" dirty="0">
                <a:solidFill>
                  <a:srgbClr val="FFFFFF"/>
                </a:solidFill>
                <a:latin typeface="Montserrat" pitchFamily="34" charset="0"/>
                <a:ea typeface="Montserrat" pitchFamily="34" charset="-122"/>
                <a:cs typeface="Montserrat" pitchFamily="34" charset="-120"/>
              </a:rPr>
              <a:t> كيف تريد أن تبدو منصتك؟</a:t>
            </a:r>
            <a:endParaRPr lang="en-US" sz="1500" dirty="0"/>
          </a:p>
        </p:txBody>
      </p:sp>
      <p:sp>
        <p:nvSpPr>
          <p:cNvPr id="32" name="Text 26"/>
          <p:cNvSpPr/>
          <p:nvPr/>
        </p:nvSpPr>
        <p:spPr>
          <a:xfrm>
            <a:off x="1458754" y="6354842"/>
            <a:ext cx="1220712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b="1" dirty="0">
                <a:solidFill>
                  <a:srgbClr val="FFFFFF"/>
                </a:solidFill>
                <a:latin typeface="Montserrat" pitchFamily="34" charset="0"/>
                <a:ea typeface="Montserrat" pitchFamily="34" charset="-122"/>
                <a:cs typeface="Montserrat" pitchFamily="34" charset="-120"/>
              </a:rPr>
              <a:t>جهّز موادك:</a:t>
            </a:r>
            <a:pPr rtl="1" algn="r" indent="0" marL="0">
              <a:lnSpc>
                <a:spcPts val="2400"/>
              </a:lnSpc>
              <a:buNone/>
            </a:pPr>
            <a:r>
              <a:rPr lang="en-US" sz="1500" dirty="0">
                <a:solidFill>
                  <a:srgbClr val="FFFFFF"/>
                </a:solidFill>
                <a:latin typeface="Montserrat" pitchFamily="34" charset="0"/>
                <a:ea typeface="Montserrat" pitchFamily="34" charset="-122"/>
                <a:cs typeface="Montserrat" pitchFamily="34" charset="-120"/>
              </a:rPr>
              <a:t> اجمع الشعار، الصور، الفيديوهات</a:t>
            </a:r>
            <a:endParaRPr lang="en-US" sz="1500" dirty="0"/>
          </a:p>
        </p:txBody>
      </p:sp>
      <p:sp>
        <p:nvSpPr>
          <p:cNvPr id="33" name="Text 27"/>
          <p:cNvSpPr/>
          <p:nvPr/>
        </p:nvSpPr>
        <p:spPr>
          <a:xfrm>
            <a:off x="1458754" y="6730960"/>
            <a:ext cx="1220712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b="1" dirty="0">
                <a:solidFill>
                  <a:srgbClr val="FFFFFF"/>
                </a:solidFill>
                <a:latin typeface="Montserrat" pitchFamily="34" charset="0"/>
                <a:ea typeface="Montserrat" pitchFamily="34" charset="-122"/>
                <a:cs typeface="Montserrat" pitchFamily="34" charset="-120"/>
              </a:rPr>
              <a:t>حدد أولوياتك:</a:t>
            </a:r>
            <a:pPr rtl="1" algn="r" indent="0" marL="0">
              <a:lnSpc>
                <a:spcPts val="2400"/>
              </a:lnSpc>
              <a:buNone/>
            </a:pPr>
            <a:r>
              <a:rPr lang="en-US" sz="1500" dirty="0">
                <a:solidFill>
                  <a:srgbClr val="FFFFFF"/>
                </a:solidFill>
                <a:latin typeface="Montserrat" pitchFamily="34" charset="0"/>
                <a:ea typeface="Montserrat" pitchFamily="34" charset="-122"/>
                <a:cs typeface="Montserrat" pitchFamily="34" charset="-120"/>
              </a:rPr>
              <a:t> ما أهم الدورات التي تريد البدء بها؟</a:t>
            </a:r>
            <a:endParaRPr lang="en-US" sz="1500" dirty="0"/>
          </a:p>
        </p:txBody>
      </p:sp>
      <p:sp>
        <p:nvSpPr>
          <p:cNvPr id="34" name="Text 28"/>
          <p:cNvSpPr/>
          <p:nvPr/>
        </p:nvSpPr>
        <p:spPr>
          <a:xfrm>
            <a:off x="1458754" y="7107079"/>
            <a:ext cx="12207121" cy="308610"/>
          </a:xfrm>
          <a:prstGeom prst="rect">
            <a:avLst/>
          </a:prstGeom>
          <a:noFill/>
          <a:ln/>
        </p:spPr>
        <p:txBody>
          <a:bodyPr wrap="none" lIns="0" tIns="0" rIns="0" bIns="0" rtlCol="0" anchor="t"/>
          <a:lstStyle/>
          <a:p>
            <a:pPr rtl="1" algn="r" marL="342900" indent="-342900">
              <a:lnSpc>
                <a:spcPts val="2400"/>
              </a:lnSpc>
              <a:buSzPct val="100000"/>
              <a:buChar char="•"/>
            </a:pPr>
            <a:r>
              <a:rPr lang="en-US" sz="1500" b="1" dirty="0">
                <a:solidFill>
                  <a:srgbClr val="FFFFFF"/>
                </a:solidFill>
                <a:latin typeface="Montserrat" pitchFamily="34" charset="0"/>
                <a:ea typeface="Montserrat" pitchFamily="34" charset="-122"/>
                <a:cs typeface="Montserrat" pitchFamily="34" charset="-120"/>
              </a:rPr>
              <a:t>اختر اسم نطاق:</a:t>
            </a:r>
            <a:pPr rtl="1" algn="r" indent="0" marL="0">
              <a:lnSpc>
                <a:spcPts val="2400"/>
              </a:lnSpc>
              <a:buNone/>
            </a:pPr>
            <a:r>
              <a:rPr lang="en-US" sz="1500" dirty="0">
                <a:solidFill>
                  <a:srgbClr val="FFFFFF"/>
                </a:solidFill>
                <a:latin typeface="Montserrat" pitchFamily="34" charset="0"/>
                <a:ea typeface="Montserrat" pitchFamily="34" charset="-122"/>
                <a:cs typeface="Montserrat" pitchFamily="34" charset="-120"/>
              </a:rPr>
              <a:t> فكر في domain مناسب لعلامتك</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47015" y="1323142"/>
            <a:ext cx="6289596" cy="620078"/>
          </a:xfrm>
          <a:prstGeom prst="rect">
            <a:avLst/>
          </a:prstGeom>
          <a:noFill/>
          <a:ln/>
        </p:spPr>
        <p:txBody>
          <a:bodyPr wrap="none" lIns="0" tIns="0" rIns="0" bIns="0" rtlCol="0" anchor="t"/>
          <a:lstStyle/>
          <a:p>
            <a:pPr rtl="1" algn="r"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الجلسة الثانية: استعراض المنصة</a:t>
            </a:r>
            <a:endParaRPr lang="en-US" sz="3900" dirty="0"/>
          </a:p>
        </p:txBody>
      </p:sp>
      <p:sp>
        <p:nvSpPr>
          <p:cNvPr id="3" name="Text 1"/>
          <p:cNvSpPr/>
          <p:nvPr/>
        </p:nvSpPr>
        <p:spPr>
          <a:xfrm>
            <a:off x="793790" y="2340054"/>
            <a:ext cx="13042821"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حان وقت رؤية منصتك تنبض بالحياة! في هذه الجلسة، نستعرض معك المنصة التي قمنا ببنائها بناءً على المعلومات التي جمعناها في الجلسة الأولى. هذه فرصتك للتأكد من أن كل شيء يتماشى مع رؤيتك وإجراء أي تعديلات ضرورية.</a:t>
            </a:r>
            <a:endParaRPr lang="en-US" sz="1550" dirty="0"/>
          </a:p>
        </p:txBody>
      </p:sp>
      <p:sp>
        <p:nvSpPr>
          <p:cNvPr id="4" name="Text 2"/>
          <p:cNvSpPr/>
          <p:nvPr/>
        </p:nvSpPr>
        <p:spPr>
          <a:xfrm>
            <a:off x="4592241" y="3396734"/>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EAEF6"/>
                </a:solidFill>
                <a:latin typeface="Bricolage Grotesque Extra Bold" pitchFamily="34" charset="0"/>
                <a:ea typeface="Bricolage Grotesque Extra Bold" pitchFamily="34" charset="-122"/>
                <a:cs typeface="Bricolage Grotesque Extra Bold" pitchFamily="34" charset="-120"/>
              </a:rPr>
              <a:t>أهداف الجلسة</a:t>
            </a:r>
            <a:endParaRPr lang="en-US" sz="1950" dirty="0"/>
          </a:p>
        </p:txBody>
      </p:sp>
      <p:sp>
        <p:nvSpPr>
          <p:cNvPr id="5" name="Text 3"/>
          <p:cNvSpPr/>
          <p:nvPr/>
        </p:nvSpPr>
        <p:spPr>
          <a:xfrm>
            <a:off x="793790" y="3905250"/>
            <a:ext cx="6279356" cy="317540"/>
          </a:xfrm>
          <a:prstGeom prst="rect">
            <a:avLst/>
          </a:prstGeom>
          <a:noFill/>
          <a:ln/>
        </p:spPr>
        <p:txBody>
          <a:bodyPr wrap="none" lIns="0" tIns="0" rIns="0" bIns="0" rtlCol="0" anchor="t"/>
          <a:lstStyle/>
          <a:p>
            <a:pPr rtl="1" algn="r" marL="342900" indent="-342900">
              <a:lnSpc>
                <a:spcPts val="2500"/>
              </a:lnSpc>
              <a:buSzPct val="100000"/>
              <a:buFont typeface="+mj-lt"/>
              <a:buAutoNum type="arabicPeriod" startAt="1"/>
            </a:pPr>
            <a:r>
              <a:rPr lang="en-US" sz="1550" dirty="0">
                <a:solidFill>
                  <a:srgbClr val="E5DCE6"/>
                </a:solidFill>
                <a:latin typeface="Montserrat" pitchFamily="34" charset="0"/>
                <a:ea typeface="Montserrat" pitchFamily="34" charset="-122"/>
                <a:cs typeface="Montserrat" pitchFamily="34" charset="-120"/>
              </a:rPr>
              <a:t>عرض المنصة المكتملة: استعراض شامل لكل صفحات المنصة</a:t>
            </a:r>
            <a:endParaRPr lang="en-US" sz="1550" dirty="0"/>
          </a:p>
        </p:txBody>
      </p:sp>
      <p:sp>
        <p:nvSpPr>
          <p:cNvPr id="6" name="Text 4"/>
          <p:cNvSpPr/>
          <p:nvPr/>
        </p:nvSpPr>
        <p:spPr>
          <a:xfrm>
            <a:off x="793790" y="4292203"/>
            <a:ext cx="6279356" cy="317540"/>
          </a:xfrm>
          <a:prstGeom prst="rect">
            <a:avLst/>
          </a:prstGeom>
          <a:noFill/>
          <a:ln/>
        </p:spPr>
        <p:txBody>
          <a:bodyPr wrap="none" lIns="0" tIns="0" rIns="0" bIns="0" rtlCol="0" anchor="t"/>
          <a:lstStyle/>
          <a:p>
            <a:pPr rtl="1" algn="r" marL="342900" indent="-342900">
              <a:lnSpc>
                <a:spcPts val="2500"/>
              </a:lnSpc>
              <a:buSzPct val="100000"/>
              <a:buFont typeface="+mj-lt"/>
              <a:buAutoNum type="arabicPeriod" startAt="2"/>
            </a:pPr>
            <a:r>
              <a:rPr lang="en-US" sz="1550" dirty="0">
                <a:solidFill>
                  <a:srgbClr val="E5DCE6"/>
                </a:solidFill>
                <a:latin typeface="Montserrat" pitchFamily="34" charset="0"/>
                <a:ea typeface="Montserrat" pitchFamily="34" charset="-122"/>
                <a:cs typeface="Montserrat" pitchFamily="34" charset="-120"/>
              </a:rPr>
              <a:t>التأكد من الهوية البصرية: الألوان، الشعار، التصميم العام</a:t>
            </a:r>
            <a:endParaRPr lang="en-US" sz="1550" dirty="0"/>
          </a:p>
        </p:txBody>
      </p:sp>
      <p:sp>
        <p:nvSpPr>
          <p:cNvPr id="7" name="Text 5"/>
          <p:cNvSpPr/>
          <p:nvPr/>
        </p:nvSpPr>
        <p:spPr>
          <a:xfrm>
            <a:off x="793790" y="4679156"/>
            <a:ext cx="6279356" cy="317540"/>
          </a:xfrm>
          <a:prstGeom prst="rect">
            <a:avLst/>
          </a:prstGeom>
          <a:noFill/>
          <a:ln/>
        </p:spPr>
        <p:txBody>
          <a:bodyPr wrap="none" lIns="0" tIns="0" rIns="0" bIns="0" rtlCol="0" anchor="t"/>
          <a:lstStyle/>
          <a:p>
            <a:pPr rtl="1" algn="r" marL="342900" indent="-342900">
              <a:lnSpc>
                <a:spcPts val="2500"/>
              </a:lnSpc>
              <a:buSzPct val="100000"/>
              <a:buFont typeface="+mj-lt"/>
              <a:buAutoNum type="arabicPeriod" startAt="3"/>
            </a:pPr>
            <a:r>
              <a:rPr lang="en-US" sz="1550" dirty="0">
                <a:solidFill>
                  <a:srgbClr val="E5DCE6"/>
                </a:solidFill>
                <a:latin typeface="Montserrat" pitchFamily="34" charset="0"/>
                <a:ea typeface="Montserrat" pitchFamily="34" charset="-122"/>
                <a:cs typeface="Montserrat" pitchFamily="34" charset="-120"/>
              </a:rPr>
              <a:t>مراجعة المحتوى: التأكد من صحة النصوص والمعلومات</a:t>
            </a:r>
            <a:endParaRPr lang="en-US" sz="1550" dirty="0"/>
          </a:p>
        </p:txBody>
      </p:sp>
      <p:sp>
        <p:nvSpPr>
          <p:cNvPr id="8" name="Text 6"/>
          <p:cNvSpPr/>
          <p:nvPr/>
        </p:nvSpPr>
        <p:spPr>
          <a:xfrm>
            <a:off x="793790" y="5066109"/>
            <a:ext cx="6279356" cy="317540"/>
          </a:xfrm>
          <a:prstGeom prst="rect">
            <a:avLst/>
          </a:prstGeom>
          <a:noFill/>
          <a:ln/>
        </p:spPr>
        <p:txBody>
          <a:bodyPr wrap="none" lIns="0" tIns="0" rIns="0" bIns="0" rtlCol="0" anchor="t"/>
          <a:lstStyle/>
          <a:p>
            <a:pPr rtl="1" algn="r" marL="342900" indent="-342900">
              <a:lnSpc>
                <a:spcPts val="2500"/>
              </a:lnSpc>
              <a:buSzPct val="100000"/>
              <a:buFont typeface="+mj-lt"/>
              <a:buAutoNum type="arabicPeriod" startAt="4"/>
            </a:pPr>
            <a:r>
              <a:rPr lang="en-US" sz="1550" dirty="0">
                <a:solidFill>
                  <a:srgbClr val="E5DCE6"/>
                </a:solidFill>
                <a:latin typeface="Montserrat" pitchFamily="34" charset="0"/>
                <a:ea typeface="Montserrat" pitchFamily="34" charset="-122"/>
                <a:cs typeface="Montserrat" pitchFamily="34" charset="-120"/>
              </a:rPr>
              <a:t>اختبار الوظائف: التأكد من عمل جميع الميزات</a:t>
            </a:r>
            <a:endParaRPr lang="en-US" sz="1550" dirty="0"/>
          </a:p>
        </p:txBody>
      </p:sp>
      <p:sp>
        <p:nvSpPr>
          <p:cNvPr id="9" name="Text 7"/>
          <p:cNvSpPr/>
          <p:nvPr/>
        </p:nvSpPr>
        <p:spPr>
          <a:xfrm>
            <a:off x="793790" y="5453063"/>
            <a:ext cx="6279356" cy="317540"/>
          </a:xfrm>
          <a:prstGeom prst="rect">
            <a:avLst/>
          </a:prstGeom>
          <a:noFill/>
          <a:ln/>
        </p:spPr>
        <p:txBody>
          <a:bodyPr wrap="none" lIns="0" tIns="0" rIns="0" bIns="0" rtlCol="0" anchor="t"/>
          <a:lstStyle/>
          <a:p>
            <a:pPr rtl="1" algn="r" marL="342900" indent="-342900">
              <a:lnSpc>
                <a:spcPts val="2500"/>
              </a:lnSpc>
              <a:buSzPct val="100000"/>
              <a:buFont typeface="+mj-lt"/>
              <a:buAutoNum type="arabicPeriod" startAt="5"/>
            </a:pPr>
            <a:r>
              <a:rPr lang="en-US" sz="1550" dirty="0">
                <a:solidFill>
                  <a:srgbClr val="E5DCE6"/>
                </a:solidFill>
                <a:latin typeface="Montserrat" pitchFamily="34" charset="0"/>
                <a:ea typeface="Montserrat" pitchFamily="34" charset="-122"/>
                <a:cs typeface="Montserrat" pitchFamily="34" charset="-120"/>
              </a:rPr>
              <a:t>جمع ملاحظاتك: ما الذي يعجبك؟ ما الذي تريد تغييره؟</a:t>
            </a:r>
            <a:endParaRPr lang="en-US" sz="1550" dirty="0"/>
          </a:p>
        </p:txBody>
      </p:sp>
      <p:sp>
        <p:nvSpPr>
          <p:cNvPr id="10" name="Text 8"/>
          <p:cNvSpPr/>
          <p:nvPr/>
        </p:nvSpPr>
        <p:spPr>
          <a:xfrm>
            <a:off x="11363325" y="3396734"/>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EAEF6"/>
                </a:solidFill>
                <a:latin typeface="Bricolage Grotesque Extra Bold" pitchFamily="34" charset="0"/>
                <a:ea typeface="Bricolage Grotesque Extra Bold" pitchFamily="34" charset="-122"/>
                <a:cs typeface="Bricolage Grotesque Extra Bold" pitchFamily="34" charset="-120"/>
              </a:rPr>
              <a:t>ما سنستعرضه</a:t>
            </a:r>
            <a:endParaRPr lang="en-US" sz="1950" dirty="0"/>
          </a:p>
        </p:txBody>
      </p:sp>
      <p:sp>
        <p:nvSpPr>
          <p:cNvPr id="11" name="Text 9"/>
          <p:cNvSpPr/>
          <p:nvPr/>
        </p:nvSpPr>
        <p:spPr>
          <a:xfrm>
            <a:off x="7564874" y="3905250"/>
            <a:ext cx="6279356" cy="317540"/>
          </a:xfrm>
          <a:prstGeom prst="rect">
            <a:avLst/>
          </a:prstGeom>
          <a:noFill/>
          <a:ln/>
        </p:spPr>
        <p:txBody>
          <a:bodyPr wrap="none" lIns="0" tIns="0" rIns="0" bIns="0" rtlCol="0" anchor="t"/>
          <a:lstStyle/>
          <a:p>
            <a:pPr rtl="1" algn="r" marL="342900" indent="-342900">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الصفحة الرئيسية:</a:t>
            </a:r>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 الشعار، القائمة، العرض الترويجي</a:t>
            </a:r>
            <a:endParaRPr lang="en-US" sz="1550" dirty="0"/>
          </a:p>
        </p:txBody>
      </p:sp>
      <p:sp>
        <p:nvSpPr>
          <p:cNvPr id="12" name="Text 10"/>
          <p:cNvSpPr/>
          <p:nvPr/>
        </p:nvSpPr>
        <p:spPr>
          <a:xfrm>
            <a:off x="7564874" y="4292203"/>
            <a:ext cx="6279356" cy="317540"/>
          </a:xfrm>
          <a:prstGeom prst="rect">
            <a:avLst/>
          </a:prstGeom>
          <a:noFill/>
          <a:ln/>
        </p:spPr>
        <p:txBody>
          <a:bodyPr wrap="none" lIns="0" tIns="0" rIns="0" bIns="0" rtlCol="0" anchor="t"/>
          <a:lstStyle/>
          <a:p>
            <a:pPr rtl="1" algn="r" marL="342900" indent="-342900">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صفحات الدورات:</a:t>
            </a:r>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 عرض الدورات وتفاصيلها</a:t>
            </a:r>
            <a:endParaRPr lang="en-US" sz="1550" dirty="0"/>
          </a:p>
        </p:txBody>
      </p:sp>
      <p:sp>
        <p:nvSpPr>
          <p:cNvPr id="13" name="Text 11"/>
          <p:cNvSpPr/>
          <p:nvPr/>
        </p:nvSpPr>
        <p:spPr>
          <a:xfrm>
            <a:off x="7564874" y="4679156"/>
            <a:ext cx="6279356" cy="317540"/>
          </a:xfrm>
          <a:prstGeom prst="rect">
            <a:avLst/>
          </a:prstGeom>
          <a:noFill/>
          <a:ln/>
        </p:spPr>
        <p:txBody>
          <a:bodyPr wrap="none" lIns="0" tIns="0" rIns="0" bIns="0" rtlCol="0" anchor="t"/>
          <a:lstStyle/>
          <a:p>
            <a:pPr rtl="1" algn="r" marL="342900" indent="-342900">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صفحة "من أنا":</a:t>
            </a:r>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 السيرة الذاتية والإنجازات</a:t>
            </a:r>
            <a:endParaRPr lang="en-US" sz="1550" dirty="0"/>
          </a:p>
        </p:txBody>
      </p:sp>
      <p:sp>
        <p:nvSpPr>
          <p:cNvPr id="14" name="Text 12"/>
          <p:cNvSpPr/>
          <p:nvPr/>
        </p:nvSpPr>
        <p:spPr>
          <a:xfrm>
            <a:off x="7564874" y="5066109"/>
            <a:ext cx="6279356" cy="317540"/>
          </a:xfrm>
          <a:prstGeom prst="rect">
            <a:avLst/>
          </a:prstGeom>
          <a:noFill/>
          <a:ln/>
        </p:spPr>
        <p:txBody>
          <a:bodyPr wrap="none" lIns="0" tIns="0" rIns="0" bIns="0" rtlCol="0" anchor="t"/>
          <a:lstStyle/>
          <a:p>
            <a:pPr rtl="1" algn="r" marL="342900" indent="-342900">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صفحة التواصل:</a:t>
            </a:r>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 نموذج التواصل والمعلومات</a:t>
            </a:r>
            <a:endParaRPr lang="en-US" sz="1550" dirty="0"/>
          </a:p>
        </p:txBody>
      </p:sp>
      <p:sp>
        <p:nvSpPr>
          <p:cNvPr id="15" name="Text 13"/>
          <p:cNvSpPr/>
          <p:nvPr/>
        </p:nvSpPr>
        <p:spPr>
          <a:xfrm>
            <a:off x="7564874" y="5453063"/>
            <a:ext cx="6279356" cy="317540"/>
          </a:xfrm>
          <a:prstGeom prst="rect">
            <a:avLst/>
          </a:prstGeom>
          <a:noFill/>
          <a:ln/>
        </p:spPr>
        <p:txBody>
          <a:bodyPr wrap="none" lIns="0" tIns="0" rIns="0" bIns="0" rtlCol="0" anchor="t"/>
          <a:lstStyle/>
          <a:p>
            <a:pPr rtl="1" algn="r" marL="342900" indent="-342900">
              <a:lnSpc>
                <a:spcPts val="2500"/>
              </a:lnSpc>
              <a:buSzPct val="100000"/>
              <a:buChar char="•"/>
            </a:pPr>
            <a:r>
              <a:rPr lang="en-US" sz="1550" b="1" dirty="0">
                <a:solidFill>
                  <a:srgbClr val="E5DCE6"/>
                </a:solidFill>
                <a:latin typeface="Montserrat" pitchFamily="34" charset="0"/>
                <a:ea typeface="Montserrat" pitchFamily="34" charset="-122"/>
                <a:cs typeface="Montserrat" pitchFamily="34" charset="-120"/>
              </a:rPr>
              <a:t>لوحة التحكم:</a:t>
            </a:r>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 واجهة إدارة المحتوى</a:t>
            </a:r>
            <a:endParaRPr lang="en-US" sz="1550" dirty="0"/>
          </a:p>
        </p:txBody>
      </p:sp>
      <p:sp>
        <p:nvSpPr>
          <p:cNvPr id="16" name="Shape 14"/>
          <p:cNvSpPr/>
          <p:nvPr/>
        </p:nvSpPr>
        <p:spPr>
          <a:xfrm>
            <a:off x="793790" y="6063258"/>
            <a:ext cx="13042821" cy="843201"/>
          </a:xfrm>
          <a:prstGeom prst="roundRect">
            <a:avLst>
              <a:gd name="adj" fmla="val 9886"/>
            </a:avLst>
          </a:prstGeom>
          <a:solidFill>
            <a:srgbClr val="3E0845"/>
          </a:solidFill>
          <a:ln/>
        </p:spPr>
      </p:sp>
      <p:pic>
        <p:nvPicPr>
          <p:cNvPr id="17" name="Image 0" descr="preencoded.png">    </p:cNvPr>
          <p:cNvPicPr>
            <a:picLocks noChangeAspect="1"/>
          </p:cNvPicPr>
          <p:nvPr/>
        </p:nvPicPr>
        <p:blipFill>
          <a:blip r:embed="rId1"/>
          <a:stretch>
            <a:fillRect/>
          </a:stretch>
        </p:blipFill>
        <p:spPr>
          <a:xfrm>
            <a:off x="992148" y="6358533"/>
            <a:ext cx="248007" cy="198358"/>
          </a:xfrm>
          <a:prstGeom prst="rect">
            <a:avLst/>
          </a:prstGeom>
        </p:spPr>
      </p:pic>
      <p:sp>
        <p:nvSpPr>
          <p:cNvPr id="18" name="Text 15"/>
          <p:cNvSpPr/>
          <p:nvPr/>
        </p:nvSpPr>
        <p:spPr>
          <a:xfrm>
            <a:off x="1438513" y="6311146"/>
            <a:ext cx="12199739" cy="317540"/>
          </a:xfrm>
          <a:prstGeom prst="rect">
            <a:avLst/>
          </a:prstGeom>
          <a:noFill/>
          <a:ln/>
        </p:spPr>
        <p:txBody>
          <a:bodyPr wrap="none" lIns="0" tIns="0" rIns="0" bIns="0" rtlCol="0" anchor="t"/>
          <a:lstStyle/>
          <a:p>
            <a:pPr rtl="1" algn="r" indent="0" marL="0">
              <a:lnSpc>
                <a:spcPts val="2500"/>
              </a:lnSpc>
              <a:buNone/>
            </a:pPr>
            <a:r>
              <a:rPr lang="en-US" sz="1550" dirty="0">
                <a:solidFill>
                  <a:srgbClr val="000000"/>
                </a:solidFill>
                <a:latin typeface="Montserrat" pitchFamily="34" charset="0"/>
                <a:ea typeface="Montserrat" pitchFamily="34" charset="-122"/>
                <a:cs typeface="Montserrat" pitchFamily="34" charset="-120"/>
              </a:rPr>
              <a:t>⚠️</a:t>
            </a:r>
            <a:pPr rtl="1" algn="r" indent="0" marL="0">
              <a:lnSpc>
                <a:spcPts val="2500"/>
              </a:lnSpc>
              <a:buNone/>
            </a:pPr>
            <a:r>
              <a:rPr lang="en-US" sz="1550" b="1" dirty="0">
                <a:solidFill>
                  <a:srgbClr val="FFFFFF"/>
                </a:solidFill>
                <a:latin typeface="Montserrat" pitchFamily="34" charset="0"/>
                <a:ea typeface="Montserrat" pitchFamily="34" charset="-122"/>
                <a:cs typeface="Montserrat" pitchFamily="34" charset="-120"/>
              </a:rPr>
              <a:t> ملاحظة مهمة:</a:t>
            </a:r>
            <a:pPr rtl="1" algn="r" indent="0" marL="0">
              <a:lnSpc>
                <a:spcPts val="2500"/>
              </a:lnSpc>
              <a:buNone/>
            </a:pPr>
            <a:r>
              <a:rPr lang="en-US" sz="1550" dirty="0">
                <a:solidFill>
                  <a:srgbClr val="FFFFFF"/>
                </a:solidFill>
                <a:latin typeface="Montserrat" pitchFamily="34" charset="0"/>
                <a:ea typeface="Montserrat" pitchFamily="34" charset="-122"/>
                <a:cs typeface="Montserrat" pitchFamily="34" charset="-120"/>
              </a:rPr>
              <a:t> التعديلات المتاحة في هذه الجلسة هي تعديلات بسيطة فقط. أي تعديلات كبيرة أو إضافات جديدة قد تحتاج إلى وقت إضافي.</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64568" y="1329095"/>
            <a:ext cx="7772043" cy="620078"/>
          </a:xfrm>
          <a:prstGeom prst="rect">
            <a:avLst/>
          </a:prstGeom>
          <a:noFill/>
          <a:ln/>
        </p:spPr>
        <p:txBody>
          <a:bodyPr wrap="none" lIns="0" tIns="0" rIns="0" bIns="0" rtlCol="0" anchor="t"/>
          <a:lstStyle/>
          <a:p>
            <a:pPr rtl="1" algn="r"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الجلسة الثالثة: التسليم والتدريب الشامل</a:t>
            </a:r>
            <a:endParaRPr lang="en-US" sz="3900" dirty="0"/>
          </a:p>
        </p:txBody>
      </p:sp>
      <p:sp>
        <p:nvSpPr>
          <p:cNvPr id="3" name="Text 1"/>
          <p:cNvSpPr/>
          <p:nvPr/>
        </p:nvSpPr>
        <p:spPr>
          <a:xfrm>
            <a:off x="793790" y="2346008"/>
            <a:ext cx="13042821"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هذه هي اللحظة التي كنا ننتظرها معاً! في هذه الجلسة الختامية، نسلمك مفاتيح منصتك ونُدربك على كيفية إدارتها بنجاح. ستتعلم كل ما تحتاجه لتشغيل منصتك بفعالية واحترافية.</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340477" y="3204329"/>
            <a:ext cx="496133" cy="496133"/>
          </a:xfrm>
          <a:prstGeom prst="rect">
            <a:avLst/>
          </a:prstGeom>
        </p:spPr>
      </p:pic>
      <p:sp>
        <p:nvSpPr>
          <p:cNvPr id="5" name="Text 2"/>
          <p:cNvSpPr/>
          <p:nvPr/>
        </p:nvSpPr>
        <p:spPr>
          <a:xfrm>
            <a:off x="11355705" y="3948470"/>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التسليم الرسمي</a:t>
            </a:r>
            <a:endParaRPr lang="en-US" sz="1950" dirty="0"/>
          </a:p>
        </p:txBody>
      </p:sp>
      <p:sp>
        <p:nvSpPr>
          <p:cNvPr id="6" name="Text 3"/>
          <p:cNvSpPr/>
          <p:nvPr/>
        </p:nvSpPr>
        <p:spPr>
          <a:xfrm>
            <a:off x="9654421" y="4377690"/>
            <a:ext cx="4182189"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تسليمك جميع بيانات الدخول والوصول الكاملة للمنصة</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0280" y="3204329"/>
            <a:ext cx="496133" cy="496133"/>
          </a:xfrm>
          <a:prstGeom prst="rect">
            <a:avLst/>
          </a:prstGeom>
        </p:spPr>
      </p:pic>
      <p:sp>
        <p:nvSpPr>
          <p:cNvPr id="8" name="Text 4"/>
          <p:cNvSpPr/>
          <p:nvPr/>
        </p:nvSpPr>
        <p:spPr>
          <a:xfrm>
            <a:off x="6925508" y="3948470"/>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التدريب الشامل</a:t>
            </a:r>
            <a:endParaRPr lang="en-US" sz="1950" dirty="0"/>
          </a:p>
        </p:txBody>
      </p:sp>
      <p:sp>
        <p:nvSpPr>
          <p:cNvPr id="9" name="Text 5"/>
          <p:cNvSpPr/>
          <p:nvPr/>
        </p:nvSpPr>
        <p:spPr>
          <a:xfrm>
            <a:off x="5224105" y="4377690"/>
            <a:ext cx="4182308" cy="317540"/>
          </a:xfrm>
          <a:prstGeom prst="rect">
            <a:avLst/>
          </a:prstGeom>
          <a:noFill/>
          <a:ln/>
        </p:spPr>
        <p:txBody>
          <a:bodyPr wrap="non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تعليمك كيفية استخدام كل ميزة في المنصة</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9965" y="3204329"/>
            <a:ext cx="496133" cy="496133"/>
          </a:xfrm>
          <a:prstGeom prst="rect">
            <a:avLst/>
          </a:prstGeom>
        </p:spPr>
      </p:pic>
      <p:sp>
        <p:nvSpPr>
          <p:cNvPr id="11" name="Text 6"/>
          <p:cNvSpPr/>
          <p:nvPr/>
        </p:nvSpPr>
        <p:spPr>
          <a:xfrm>
            <a:off x="2495193" y="3948470"/>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الممارسة العملية</a:t>
            </a:r>
            <a:endParaRPr lang="en-US" sz="1950" dirty="0"/>
          </a:p>
        </p:txBody>
      </p:sp>
      <p:sp>
        <p:nvSpPr>
          <p:cNvPr id="12" name="Text 7"/>
          <p:cNvSpPr/>
          <p:nvPr/>
        </p:nvSpPr>
        <p:spPr>
          <a:xfrm>
            <a:off x="793790" y="4377690"/>
            <a:ext cx="4182308" cy="317540"/>
          </a:xfrm>
          <a:prstGeom prst="rect">
            <a:avLst/>
          </a:prstGeom>
          <a:noFill/>
          <a:ln/>
        </p:spPr>
        <p:txBody>
          <a:bodyPr wrap="non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تطبيق عملي على المهام الأساسية</a:t>
            </a:r>
            <a:endParaRPr lang="en-US" sz="15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0280" y="5409605"/>
            <a:ext cx="496133" cy="496133"/>
          </a:xfrm>
          <a:prstGeom prst="rect">
            <a:avLst/>
          </a:prstGeom>
        </p:spPr>
      </p:pic>
      <p:sp>
        <p:nvSpPr>
          <p:cNvPr id="14" name="Text 8"/>
          <p:cNvSpPr/>
          <p:nvPr/>
        </p:nvSpPr>
        <p:spPr>
          <a:xfrm>
            <a:off x="6925508" y="6153745"/>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الإجابة على الأسئلة</a:t>
            </a:r>
            <a:endParaRPr lang="en-US" sz="1950" dirty="0"/>
          </a:p>
        </p:txBody>
      </p:sp>
      <p:sp>
        <p:nvSpPr>
          <p:cNvPr id="15" name="Text 9"/>
          <p:cNvSpPr/>
          <p:nvPr/>
        </p:nvSpPr>
        <p:spPr>
          <a:xfrm>
            <a:off x="5224105" y="6582966"/>
            <a:ext cx="4182308" cy="317540"/>
          </a:xfrm>
          <a:prstGeom prst="rect">
            <a:avLst/>
          </a:prstGeom>
          <a:noFill/>
          <a:ln/>
        </p:spPr>
        <p:txBody>
          <a:bodyPr wrap="non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توضيح أي استفسارات لديك</a:t>
            </a:r>
            <a:endParaRPr lang="en-US" sz="155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79965" y="5409605"/>
            <a:ext cx="496133" cy="496133"/>
          </a:xfrm>
          <a:prstGeom prst="rect">
            <a:avLst/>
          </a:prstGeom>
        </p:spPr>
      </p:pic>
      <p:sp>
        <p:nvSpPr>
          <p:cNvPr id="17" name="Text 10"/>
          <p:cNvSpPr/>
          <p:nvPr/>
        </p:nvSpPr>
        <p:spPr>
          <a:xfrm>
            <a:off x="2495193" y="6153745"/>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خطة الإطلاق</a:t>
            </a:r>
            <a:endParaRPr lang="en-US" sz="1950" dirty="0"/>
          </a:p>
        </p:txBody>
      </p:sp>
      <p:sp>
        <p:nvSpPr>
          <p:cNvPr id="18" name="Text 11"/>
          <p:cNvSpPr/>
          <p:nvPr/>
        </p:nvSpPr>
        <p:spPr>
          <a:xfrm>
            <a:off x="793790" y="6582966"/>
            <a:ext cx="4182308" cy="317540"/>
          </a:xfrm>
          <a:prstGeom prst="rect">
            <a:avLst/>
          </a:prstGeom>
          <a:noFill/>
          <a:ln/>
        </p:spPr>
        <p:txBody>
          <a:bodyPr wrap="non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تحديد خطوات إطلاق المنصة للجمهور</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07141" y="1306592"/>
            <a:ext cx="6229469" cy="620078"/>
          </a:xfrm>
          <a:prstGeom prst="rect">
            <a:avLst/>
          </a:prstGeom>
          <a:noFill/>
          <a:ln/>
        </p:spPr>
        <p:txBody>
          <a:bodyPr wrap="none" lIns="0" tIns="0" rIns="0" bIns="0" rtlCol="0" anchor="t"/>
          <a:lstStyle/>
          <a:p>
            <a:pPr rtl="1" algn="r" indent="0" marL="0">
              <a:lnSpc>
                <a:spcPts val="4850"/>
              </a:lnSpc>
              <a:buNone/>
            </a:pPr>
            <a:r>
              <a:rPr lang="en-US" sz="3900" b="1" dirty="0">
                <a:solidFill>
                  <a:srgbClr val="EEAEF6"/>
                </a:solidFill>
                <a:latin typeface="Bricolage Grotesque Extra Bold" pitchFamily="34" charset="0"/>
                <a:ea typeface="Bricolage Grotesque Extra Bold" pitchFamily="34" charset="-122"/>
                <a:cs typeface="Bricolage Grotesque Extra Bold" pitchFamily="34" charset="-120"/>
              </a:rPr>
              <a:t>محاور التدريب في الجلسة الثالثة</a:t>
            </a:r>
            <a:endParaRPr lang="en-US" sz="3900" dirty="0"/>
          </a:p>
        </p:txBody>
      </p:sp>
      <p:sp>
        <p:nvSpPr>
          <p:cNvPr id="3" name="Shape 1"/>
          <p:cNvSpPr/>
          <p:nvPr/>
        </p:nvSpPr>
        <p:spPr>
          <a:xfrm>
            <a:off x="9621322" y="2323505"/>
            <a:ext cx="4215289" cy="1506736"/>
          </a:xfrm>
          <a:prstGeom prst="roundRect">
            <a:avLst>
              <a:gd name="adj" fmla="val 5532"/>
            </a:avLst>
          </a:prstGeom>
          <a:solidFill>
            <a:srgbClr val="090E3F"/>
          </a:solidFill>
          <a:ln w="22860">
            <a:solidFill>
              <a:srgbClr val="414677"/>
            </a:solidFill>
            <a:prstDash val="solid"/>
          </a:ln>
        </p:spPr>
      </p:sp>
      <p:sp>
        <p:nvSpPr>
          <p:cNvPr id="4" name="Text 2"/>
          <p:cNvSpPr/>
          <p:nvPr/>
        </p:nvSpPr>
        <p:spPr>
          <a:xfrm>
            <a:off x="11134487" y="2544723"/>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إدارة لوحة التحكم الرئيسية</a:t>
            </a:r>
            <a:endParaRPr lang="en-US" sz="1950" dirty="0"/>
          </a:p>
        </p:txBody>
      </p:sp>
      <p:sp>
        <p:nvSpPr>
          <p:cNvPr id="5" name="Text 3"/>
          <p:cNvSpPr/>
          <p:nvPr/>
        </p:nvSpPr>
        <p:spPr>
          <a:xfrm>
            <a:off x="9842540" y="2973943"/>
            <a:ext cx="3772853"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التعرف على الواجهة، قراءة الإحصائيات، فهم الإشعارات، إدارة الإعدادات</a:t>
            </a:r>
            <a:endParaRPr lang="en-US" sz="1550" dirty="0"/>
          </a:p>
        </p:txBody>
      </p:sp>
      <p:sp>
        <p:nvSpPr>
          <p:cNvPr id="6" name="Shape 4"/>
          <p:cNvSpPr/>
          <p:nvPr/>
        </p:nvSpPr>
        <p:spPr>
          <a:xfrm>
            <a:off x="5207556" y="2323505"/>
            <a:ext cx="4215408" cy="1506736"/>
          </a:xfrm>
          <a:prstGeom prst="roundRect">
            <a:avLst>
              <a:gd name="adj" fmla="val 5532"/>
            </a:avLst>
          </a:prstGeom>
          <a:solidFill>
            <a:srgbClr val="090E3F"/>
          </a:solidFill>
          <a:ln w="22860">
            <a:solidFill>
              <a:srgbClr val="414677"/>
            </a:solidFill>
            <a:prstDash val="solid"/>
          </a:ln>
        </p:spPr>
      </p:sp>
      <p:sp>
        <p:nvSpPr>
          <p:cNvPr id="7" name="Text 5"/>
          <p:cNvSpPr/>
          <p:nvPr/>
        </p:nvSpPr>
        <p:spPr>
          <a:xfrm>
            <a:off x="6720840" y="2544723"/>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إدارة الدورات والمحتوى</a:t>
            </a:r>
            <a:endParaRPr lang="en-US" sz="1950" dirty="0"/>
          </a:p>
        </p:txBody>
      </p:sp>
      <p:sp>
        <p:nvSpPr>
          <p:cNvPr id="8" name="Text 6"/>
          <p:cNvSpPr/>
          <p:nvPr/>
        </p:nvSpPr>
        <p:spPr>
          <a:xfrm>
            <a:off x="5428774" y="2973943"/>
            <a:ext cx="3772972"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إنشاء دورات جديدة، رفع المحتوى، إنشاء دروس، إضافة اختبارات، تحديد الأسعار، إصدار الشهادات</a:t>
            </a:r>
            <a:endParaRPr lang="en-US" sz="1550" dirty="0"/>
          </a:p>
        </p:txBody>
      </p:sp>
      <p:sp>
        <p:nvSpPr>
          <p:cNvPr id="9" name="Shape 7"/>
          <p:cNvSpPr/>
          <p:nvPr/>
        </p:nvSpPr>
        <p:spPr>
          <a:xfrm>
            <a:off x="793909" y="2323505"/>
            <a:ext cx="4215289" cy="1506736"/>
          </a:xfrm>
          <a:prstGeom prst="roundRect">
            <a:avLst>
              <a:gd name="adj" fmla="val 5532"/>
            </a:avLst>
          </a:prstGeom>
          <a:solidFill>
            <a:srgbClr val="090E3F"/>
          </a:solidFill>
          <a:ln w="22860">
            <a:solidFill>
              <a:srgbClr val="414677"/>
            </a:solidFill>
            <a:prstDash val="solid"/>
          </a:ln>
        </p:spPr>
      </p:sp>
      <p:sp>
        <p:nvSpPr>
          <p:cNvPr id="10" name="Text 8"/>
          <p:cNvSpPr/>
          <p:nvPr/>
        </p:nvSpPr>
        <p:spPr>
          <a:xfrm>
            <a:off x="2190274" y="2544723"/>
            <a:ext cx="2597706"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إدارة الطلاب والمستخدمين</a:t>
            </a:r>
            <a:endParaRPr lang="en-US" sz="1950" dirty="0"/>
          </a:p>
        </p:txBody>
      </p:sp>
      <p:sp>
        <p:nvSpPr>
          <p:cNvPr id="11" name="Text 9"/>
          <p:cNvSpPr/>
          <p:nvPr/>
        </p:nvSpPr>
        <p:spPr>
          <a:xfrm>
            <a:off x="1015127" y="2973943"/>
            <a:ext cx="3772853"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عرض قائمة الطلاب، متابعة التقدم، إرسال رسائل، إدارة التعليقات، منح الصلاحيات</a:t>
            </a:r>
            <a:endParaRPr lang="en-US" sz="1550" dirty="0"/>
          </a:p>
        </p:txBody>
      </p:sp>
      <p:sp>
        <p:nvSpPr>
          <p:cNvPr id="12" name="Shape 10"/>
          <p:cNvSpPr/>
          <p:nvPr/>
        </p:nvSpPr>
        <p:spPr>
          <a:xfrm>
            <a:off x="9621322" y="4028599"/>
            <a:ext cx="4215289" cy="1506736"/>
          </a:xfrm>
          <a:prstGeom prst="roundRect">
            <a:avLst>
              <a:gd name="adj" fmla="val 5532"/>
            </a:avLst>
          </a:prstGeom>
          <a:solidFill>
            <a:srgbClr val="090E3F"/>
          </a:solidFill>
          <a:ln w="22860">
            <a:solidFill>
              <a:srgbClr val="414677"/>
            </a:solidFill>
            <a:prstDash val="solid"/>
          </a:ln>
        </p:spPr>
      </p:sp>
      <p:sp>
        <p:nvSpPr>
          <p:cNvPr id="13" name="Text 11"/>
          <p:cNvSpPr/>
          <p:nvPr/>
        </p:nvSpPr>
        <p:spPr>
          <a:xfrm>
            <a:off x="11013996" y="4249817"/>
            <a:ext cx="2601397"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إدارة المبيعات والمدفوعات</a:t>
            </a:r>
            <a:endParaRPr lang="en-US" sz="1950" dirty="0"/>
          </a:p>
        </p:txBody>
      </p:sp>
      <p:sp>
        <p:nvSpPr>
          <p:cNvPr id="14" name="Text 12"/>
          <p:cNvSpPr/>
          <p:nvPr/>
        </p:nvSpPr>
        <p:spPr>
          <a:xfrm>
            <a:off x="9842540" y="4679037"/>
            <a:ext cx="3772853"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متابعة المبيعات، إنشاء كوبونات خصم، إدارة بوابات الدفع، تتبع السلات، تصدير التقارير</a:t>
            </a:r>
            <a:endParaRPr lang="en-US" sz="1550" dirty="0"/>
          </a:p>
        </p:txBody>
      </p:sp>
      <p:sp>
        <p:nvSpPr>
          <p:cNvPr id="15" name="Shape 13"/>
          <p:cNvSpPr/>
          <p:nvPr/>
        </p:nvSpPr>
        <p:spPr>
          <a:xfrm>
            <a:off x="5207556" y="4028599"/>
            <a:ext cx="4215408" cy="1506736"/>
          </a:xfrm>
          <a:prstGeom prst="roundRect">
            <a:avLst>
              <a:gd name="adj" fmla="val 5532"/>
            </a:avLst>
          </a:prstGeom>
          <a:solidFill>
            <a:srgbClr val="090E3F"/>
          </a:solidFill>
          <a:ln w="22860">
            <a:solidFill>
              <a:srgbClr val="414677"/>
            </a:solidFill>
            <a:prstDash val="solid"/>
          </a:ln>
        </p:spPr>
      </p:sp>
      <p:sp>
        <p:nvSpPr>
          <p:cNvPr id="16" name="Text 14"/>
          <p:cNvSpPr/>
          <p:nvPr/>
        </p:nvSpPr>
        <p:spPr>
          <a:xfrm>
            <a:off x="6720840" y="4249817"/>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أدوات التسويق والنمو</a:t>
            </a:r>
            <a:endParaRPr lang="en-US" sz="1950" dirty="0"/>
          </a:p>
        </p:txBody>
      </p:sp>
      <p:sp>
        <p:nvSpPr>
          <p:cNvPr id="17" name="Text 15"/>
          <p:cNvSpPr/>
          <p:nvPr/>
        </p:nvSpPr>
        <p:spPr>
          <a:xfrm>
            <a:off x="5428774" y="4679037"/>
            <a:ext cx="3772972"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صفحات هبوط، حملات البريد، أدوات التتبع، شجرة روابط، تحليل الأداء</a:t>
            </a:r>
            <a:endParaRPr lang="en-US" sz="1550" dirty="0"/>
          </a:p>
        </p:txBody>
      </p:sp>
      <p:sp>
        <p:nvSpPr>
          <p:cNvPr id="18" name="Shape 16"/>
          <p:cNvSpPr/>
          <p:nvPr/>
        </p:nvSpPr>
        <p:spPr>
          <a:xfrm>
            <a:off x="793909" y="4028599"/>
            <a:ext cx="4215289" cy="1506736"/>
          </a:xfrm>
          <a:prstGeom prst="roundRect">
            <a:avLst>
              <a:gd name="adj" fmla="val 5532"/>
            </a:avLst>
          </a:prstGeom>
          <a:solidFill>
            <a:srgbClr val="090E3F"/>
          </a:solidFill>
          <a:ln w="22860">
            <a:solidFill>
              <a:srgbClr val="414677"/>
            </a:solidFill>
            <a:prstDash val="solid"/>
          </a:ln>
        </p:spPr>
      </p:sp>
      <p:sp>
        <p:nvSpPr>
          <p:cNvPr id="19" name="Text 17"/>
          <p:cNvSpPr/>
          <p:nvPr/>
        </p:nvSpPr>
        <p:spPr>
          <a:xfrm>
            <a:off x="2307074" y="4249817"/>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إدارة البث المباشر</a:t>
            </a:r>
            <a:endParaRPr lang="en-US" sz="1950" dirty="0"/>
          </a:p>
        </p:txBody>
      </p:sp>
      <p:sp>
        <p:nvSpPr>
          <p:cNvPr id="20" name="Text 18"/>
          <p:cNvSpPr/>
          <p:nvPr/>
        </p:nvSpPr>
        <p:spPr>
          <a:xfrm>
            <a:off x="1015127" y="4679037"/>
            <a:ext cx="3772853" cy="635079"/>
          </a:xfrm>
          <a:prstGeom prst="rect">
            <a:avLst/>
          </a:prstGeom>
          <a:noFill/>
          <a:ln/>
        </p:spPr>
        <p:txBody>
          <a:bodyPr wrap="squar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ربط Zoom، جدولة جلسات، إدارة المشاركين، تسجيل الجلسات</a:t>
            </a:r>
            <a:endParaRPr lang="en-US" sz="1550" dirty="0"/>
          </a:p>
        </p:txBody>
      </p:sp>
      <p:sp>
        <p:nvSpPr>
          <p:cNvPr id="21" name="Shape 19"/>
          <p:cNvSpPr/>
          <p:nvPr/>
        </p:nvSpPr>
        <p:spPr>
          <a:xfrm>
            <a:off x="793909" y="5733693"/>
            <a:ext cx="13042702" cy="1189196"/>
          </a:xfrm>
          <a:prstGeom prst="roundRect">
            <a:avLst>
              <a:gd name="adj" fmla="val 7010"/>
            </a:avLst>
          </a:prstGeom>
          <a:solidFill>
            <a:srgbClr val="090E3F"/>
          </a:solidFill>
          <a:ln w="22860">
            <a:solidFill>
              <a:srgbClr val="414677"/>
            </a:solidFill>
            <a:prstDash val="solid"/>
          </a:ln>
        </p:spPr>
      </p:sp>
      <p:sp>
        <p:nvSpPr>
          <p:cNvPr id="22" name="Text 20"/>
          <p:cNvSpPr/>
          <p:nvPr/>
        </p:nvSpPr>
        <p:spPr>
          <a:xfrm>
            <a:off x="11134487" y="5954911"/>
            <a:ext cx="2480905" cy="310158"/>
          </a:xfrm>
          <a:prstGeom prst="rect">
            <a:avLst/>
          </a:prstGeom>
          <a:noFill/>
          <a:ln/>
        </p:spPr>
        <p:txBody>
          <a:bodyPr wrap="none" lIns="0" tIns="0" rIns="0" bIns="0" rtlCol="0" anchor="t"/>
          <a:lstStyle/>
          <a:p>
            <a:pPr rtl="1" algn="r" indent="0" marL="0">
              <a:lnSpc>
                <a:spcPts val="2400"/>
              </a:lnSpc>
              <a:buNone/>
            </a:pPr>
            <a:r>
              <a:rPr lang="en-US" sz="1950" b="1" dirty="0">
                <a:solidFill>
                  <a:srgbClr val="E5DCE6"/>
                </a:solidFill>
                <a:latin typeface="Bricolage Grotesque Extra Bold" pitchFamily="34" charset="0"/>
                <a:ea typeface="Bricolage Grotesque Extra Bold" pitchFamily="34" charset="-122"/>
                <a:cs typeface="Bricolage Grotesque Extra Bold" pitchFamily="34" charset="-120"/>
              </a:rPr>
              <a:t>الأتمتة والتكاملات</a:t>
            </a:r>
            <a:endParaRPr lang="en-US" sz="1950" dirty="0"/>
          </a:p>
        </p:txBody>
      </p:sp>
      <p:sp>
        <p:nvSpPr>
          <p:cNvPr id="23" name="Text 21"/>
          <p:cNvSpPr/>
          <p:nvPr/>
        </p:nvSpPr>
        <p:spPr>
          <a:xfrm>
            <a:off x="1015127" y="6384131"/>
            <a:ext cx="12600265" cy="317540"/>
          </a:xfrm>
          <a:prstGeom prst="rect">
            <a:avLst/>
          </a:prstGeom>
          <a:noFill/>
          <a:ln/>
        </p:spPr>
        <p:txBody>
          <a:bodyPr wrap="none" lIns="0" tIns="0" rIns="0" bIns="0" rtlCol="0" anchor="t"/>
          <a:lstStyle/>
          <a:p>
            <a:pPr rtl="1" algn="r" indent="0" marL="0">
              <a:lnSpc>
                <a:spcPts val="2500"/>
              </a:lnSpc>
              <a:buNone/>
            </a:pPr>
            <a:r>
              <a:rPr lang="en-US" sz="1550" dirty="0">
                <a:solidFill>
                  <a:srgbClr val="E5DCE6"/>
                </a:solidFill>
                <a:latin typeface="Montserrat" pitchFamily="34" charset="0"/>
                <a:ea typeface="Montserrat" pitchFamily="34" charset="-122"/>
                <a:cs typeface="Montserrat" pitchFamily="34" charset="-120"/>
              </a:rPr>
              <a:t>فهم التكاملات، إعداد Zapier، ربط Calendly، استخدام Typeform</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824085" y="333375"/>
            <a:ext cx="4321373" cy="378857"/>
          </a:xfrm>
          <a:prstGeom prst="rect">
            <a:avLst/>
          </a:prstGeom>
          <a:noFill/>
          <a:ln/>
        </p:spPr>
        <p:txBody>
          <a:bodyPr wrap="none" lIns="0" tIns="0" rIns="0" bIns="0" rtlCol="0" anchor="t"/>
          <a:lstStyle/>
          <a:p>
            <a:pPr rtl="1" algn="r" indent="0" marL="0">
              <a:lnSpc>
                <a:spcPts val="2950"/>
              </a:lnSpc>
              <a:buNone/>
            </a:pPr>
            <a:r>
              <a:rPr lang="en-US" sz="2350" b="1" dirty="0">
                <a:solidFill>
                  <a:srgbClr val="EEAEF6"/>
                </a:solidFill>
                <a:latin typeface="Bricolage Grotesque Extra Bold" pitchFamily="34" charset="0"/>
                <a:ea typeface="Bricolage Grotesque Extra Bold" pitchFamily="34" charset="-122"/>
                <a:cs typeface="Bricolage Grotesque Extra Bold" pitchFamily="34" charset="-120"/>
              </a:rPr>
              <a:t>بعد الجلسات الثلاث: دعمك المستمر</a:t>
            </a:r>
            <a:endParaRPr lang="en-US" sz="2350" dirty="0"/>
          </a:p>
        </p:txBody>
      </p:sp>
      <p:sp>
        <p:nvSpPr>
          <p:cNvPr id="3" name="Text 1"/>
          <p:cNvSpPr/>
          <p:nvPr/>
        </p:nvSpPr>
        <p:spPr>
          <a:xfrm>
            <a:off x="484942" y="1003102"/>
            <a:ext cx="6682383" cy="193834"/>
          </a:xfrm>
          <a:prstGeom prst="rect">
            <a:avLst/>
          </a:prstGeom>
          <a:noFill/>
          <a:ln/>
        </p:spPr>
        <p:txBody>
          <a:bodyPr wrap="none" lIns="0" tIns="0" rIns="0" bIns="0" rtlCol="0" anchor="t"/>
          <a:lstStyle/>
          <a:p>
            <a:pPr rtl="1" algn="r" indent="0" marL="0">
              <a:lnSpc>
                <a:spcPts val="1500"/>
              </a:lnSpc>
              <a:buNone/>
            </a:pPr>
            <a:r>
              <a:rPr lang="en-US" sz="950" dirty="0">
                <a:solidFill>
                  <a:srgbClr val="E5DCE6"/>
                </a:solidFill>
                <a:latin typeface="Montserrat" pitchFamily="34" charset="0"/>
                <a:ea typeface="Montserrat" pitchFamily="34" charset="-122"/>
                <a:cs typeface="Montserrat" pitchFamily="34" charset="-120"/>
              </a:rPr>
              <a:t>انتهاء الجلسات الثلاث لا يعني انتهاء دعمنا لك! نحن ملتزمون بنجاحك على المدى الطويل.</a:t>
            </a:r>
            <a:endParaRPr lang="en-US" sz="950" dirty="0"/>
          </a:p>
        </p:txBody>
      </p:sp>
      <p:sp>
        <p:nvSpPr>
          <p:cNvPr id="4" name="Text 2"/>
          <p:cNvSpPr/>
          <p:nvPr/>
        </p:nvSpPr>
        <p:spPr>
          <a:xfrm>
            <a:off x="5651659" y="1318141"/>
            <a:ext cx="1515666" cy="189428"/>
          </a:xfrm>
          <a:prstGeom prst="rect">
            <a:avLst/>
          </a:prstGeom>
          <a:noFill/>
          <a:ln/>
        </p:spPr>
        <p:txBody>
          <a:bodyPr wrap="none" lIns="0" tIns="0" rIns="0" bIns="0" rtlCol="0" anchor="t"/>
          <a:lstStyle/>
          <a:p>
            <a:pPr rtl="1" algn="r" indent="0" marL="0">
              <a:lnSpc>
                <a:spcPts val="1450"/>
              </a:lnSpc>
              <a:buNone/>
            </a:pPr>
            <a:r>
              <a:rPr lang="en-US" sz="1150" b="1" dirty="0">
                <a:solidFill>
                  <a:srgbClr val="EEAEF6"/>
                </a:solidFill>
                <a:latin typeface="Bricolage Grotesque Extra Bold" pitchFamily="34" charset="0"/>
                <a:ea typeface="Bricolage Grotesque Extra Bold" pitchFamily="34" charset="-122"/>
                <a:cs typeface="Bricolage Grotesque Extra Bold" pitchFamily="34" charset="-120"/>
              </a:rPr>
              <a:t>الدعم الفني المستمر</a:t>
            </a:r>
            <a:endParaRPr lang="en-US" sz="1150" dirty="0"/>
          </a:p>
        </p:txBody>
      </p:sp>
      <p:sp>
        <p:nvSpPr>
          <p:cNvPr id="5" name="Text 3"/>
          <p:cNvSpPr/>
          <p:nvPr/>
        </p:nvSpPr>
        <p:spPr>
          <a:xfrm>
            <a:off x="484942" y="1628775"/>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b="1" dirty="0">
                <a:solidFill>
                  <a:srgbClr val="E5DCE6"/>
                </a:solidFill>
                <a:latin typeface="Montserrat" pitchFamily="34" charset="0"/>
                <a:ea typeface="Montserrat" pitchFamily="34" charset="-122"/>
                <a:cs typeface="Montserrat" pitchFamily="34" charset="-120"/>
              </a:rPr>
              <a:t>دردشة مباشرة:</a:t>
            </a:r>
            <a:pPr rtl="1" algn="r" indent="0" marL="0">
              <a:lnSpc>
                <a:spcPts val="1500"/>
              </a:lnSpc>
              <a:buNone/>
            </a:pPr>
            <a:r>
              <a:rPr lang="en-US" sz="950" dirty="0">
                <a:solidFill>
                  <a:srgbClr val="E5DCE6"/>
                </a:solidFill>
                <a:latin typeface="Montserrat" pitchFamily="34" charset="0"/>
                <a:ea typeface="Montserrat" pitchFamily="34" charset="-122"/>
                <a:cs typeface="Montserrat" pitchFamily="34" charset="-120"/>
              </a:rPr>
              <a:t> داخل المنصة للاستفسارات السريعة</a:t>
            </a:r>
            <a:endParaRPr lang="en-US" sz="950" dirty="0"/>
          </a:p>
        </p:txBody>
      </p:sp>
      <p:sp>
        <p:nvSpPr>
          <p:cNvPr id="6" name="Text 4"/>
          <p:cNvSpPr/>
          <p:nvPr/>
        </p:nvSpPr>
        <p:spPr>
          <a:xfrm>
            <a:off x="484942" y="1864995"/>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b="1" dirty="0">
                <a:solidFill>
                  <a:srgbClr val="E5DCE6"/>
                </a:solidFill>
                <a:latin typeface="Montserrat" pitchFamily="34" charset="0"/>
                <a:ea typeface="Montserrat" pitchFamily="34" charset="-122"/>
                <a:cs typeface="Montserrat" pitchFamily="34" charset="-120"/>
              </a:rPr>
              <a:t>دعم واتساب:</a:t>
            </a:r>
            <a:pPr rtl="1" algn="r" indent="0" marL="0">
              <a:lnSpc>
                <a:spcPts val="1500"/>
              </a:lnSpc>
              <a:buNone/>
            </a:pPr>
            <a:r>
              <a:rPr lang="en-US" sz="950" dirty="0">
                <a:solidFill>
                  <a:srgbClr val="E5DCE6"/>
                </a:solidFill>
                <a:latin typeface="Montserrat" pitchFamily="34" charset="0"/>
                <a:ea typeface="Montserrat" pitchFamily="34" charset="-122"/>
                <a:cs typeface="Montserrat" pitchFamily="34" charset="-120"/>
              </a:rPr>
              <a:t> تواصل سريع مع فريق الدعم</a:t>
            </a:r>
            <a:endParaRPr lang="en-US" sz="950" dirty="0"/>
          </a:p>
        </p:txBody>
      </p:sp>
      <p:sp>
        <p:nvSpPr>
          <p:cNvPr id="7" name="Text 5"/>
          <p:cNvSpPr/>
          <p:nvPr/>
        </p:nvSpPr>
        <p:spPr>
          <a:xfrm>
            <a:off x="484942" y="2101215"/>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b="1" dirty="0">
                <a:solidFill>
                  <a:srgbClr val="E5DCE6"/>
                </a:solidFill>
                <a:latin typeface="Montserrat" pitchFamily="34" charset="0"/>
                <a:ea typeface="Montserrat" pitchFamily="34" charset="-122"/>
                <a:cs typeface="Montserrat" pitchFamily="34" charset="-120"/>
              </a:rPr>
              <a:t>دعم البريد الإلكتروني:</a:t>
            </a:r>
            <a:pPr rtl="1" algn="r" indent="0" marL="0">
              <a:lnSpc>
                <a:spcPts val="1500"/>
              </a:lnSpc>
              <a:buNone/>
            </a:pPr>
            <a:r>
              <a:rPr lang="en-US" sz="950" dirty="0">
                <a:solidFill>
                  <a:srgbClr val="E5DCE6"/>
                </a:solidFill>
                <a:latin typeface="Montserrat" pitchFamily="34" charset="0"/>
                <a:ea typeface="Montserrat" pitchFamily="34" charset="-122"/>
                <a:cs typeface="Montserrat" pitchFamily="34" charset="-120"/>
              </a:rPr>
              <a:t> لأي استفسارات مفصلة</a:t>
            </a:r>
            <a:endParaRPr lang="en-US" sz="950" dirty="0"/>
          </a:p>
        </p:txBody>
      </p:sp>
      <p:sp>
        <p:nvSpPr>
          <p:cNvPr id="8" name="Text 6"/>
          <p:cNvSpPr/>
          <p:nvPr/>
        </p:nvSpPr>
        <p:spPr>
          <a:xfrm>
            <a:off x="484942" y="2337435"/>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b="1" dirty="0">
                <a:solidFill>
                  <a:srgbClr val="E5DCE6"/>
                </a:solidFill>
                <a:latin typeface="Montserrat" pitchFamily="34" charset="0"/>
                <a:ea typeface="Montserrat" pitchFamily="34" charset="-122"/>
                <a:cs typeface="Montserrat" pitchFamily="34" charset="-120"/>
              </a:rPr>
              <a:t>أوقات الاستجابة:</a:t>
            </a:r>
            <a:pPr rtl="1" algn="r" indent="0" marL="0">
              <a:lnSpc>
                <a:spcPts val="1500"/>
              </a:lnSpc>
              <a:buNone/>
            </a:pPr>
            <a:r>
              <a:rPr lang="en-US" sz="950" dirty="0">
                <a:solidFill>
                  <a:srgbClr val="E5DCE6"/>
                </a:solidFill>
                <a:latin typeface="Montserrat" pitchFamily="34" charset="0"/>
                <a:ea typeface="Montserrat" pitchFamily="34" charset="-122"/>
                <a:cs typeface="Montserrat" pitchFamily="34" charset="-120"/>
              </a:rPr>
              <a:t> من الاحد إلى الخميس، 9 ص - 6 م</a:t>
            </a:r>
            <a:endParaRPr lang="en-US" sz="950" dirty="0"/>
          </a:p>
        </p:txBody>
      </p:sp>
      <p:sp>
        <p:nvSpPr>
          <p:cNvPr id="9" name="Text 7"/>
          <p:cNvSpPr/>
          <p:nvPr/>
        </p:nvSpPr>
        <p:spPr>
          <a:xfrm>
            <a:off x="5651659" y="2652474"/>
            <a:ext cx="1515666" cy="189428"/>
          </a:xfrm>
          <a:prstGeom prst="rect">
            <a:avLst/>
          </a:prstGeom>
          <a:noFill/>
          <a:ln/>
        </p:spPr>
        <p:txBody>
          <a:bodyPr wrap="none" lIns="0" tIns="0" rIns="0" bIns="0" rtlCol="0" anchor="t"/>
          <a:lstStyle/>
          <a:p>
            <a:pPr rtl="1" algn="r" indent="0" marL="0">
              <a:lnSpc>
                <a:spcPts val="1450"/>
              </a:lnSpc>
              <a:buNone/>
            </a:pPr>
            <a:r>
              <a:rPr lang="en-US" sz="1150" b="1" dirty="0">
                <a:solidFill>
                  <a:srgbClr val="EEAEF6"/>
                </a:solidFill>
                <a:latin typeface="Bricolage Grotesque Extra Bold" pitchFamily="34" charset="0"/>
                <a:ea typeface="Bricolage Grotesque Extra Bold" pitchFamily="34" charset="-122"/>
                <a:cs typeface="Bricolage Grotesque Extra Bold" pitchFamily="34" charset="-120"/>
              </a:rPr>
              <a:t>الموارد التعليمية</a:t>
            </a:r>
            <a:endParaRPr lang="en-US" sz="1150" dirty="0"/>
          </a:p>
        </p:txBody>
      </p:sp>
      <p:sp>
        <p:nvSpPr>
          <p:cNvPr id="10" name="Text 8"/>
          <p:cNvSpPr/>
          <p:nvPr/>
        </p:nvSpPr>
        <p:spPr>
          <a:xfrm>
            <a:off x="484942" y="2963108"/>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قاعدة معرفية شاملة (Knowledge Base)</a:t>
            </a:r>
            <a:endParaRPr lang="en-US" sz="950" dirty="0"/>
          </a:p>
        </p:txBody>
      </p:sp>
      <p:sp>
        <p:nvSpPr>
          <p:cNvPr id="11" name="Text 9"/>
          <p:cNvSpPr/>
          <p:nvPr/>
        </p:nvSpPr>
        <p:spPr>
          <a:xfrm>
            <a:off x="484942" y="3199328"/>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دورات تدريبية مسجلة</a:t>
            </a:r>
            <a:endParaRPr lang="en-US" sz="950" dirty="0"/>
          </a:p>
        </p:txBody>
      </p:sp>
      <p:sp>
        <p:nvSpPr>
          <p:cNvPr id="12" name="Text 10"/>
          <p:cNvSpPr/>
          <p:nvPr/>
        </p:nvSpPr>
        <p:spPr>
          <a:xfrm>
            <a:off x="484942" y="3435548"/>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ندوات ويبينار شهرية</a:t>
            </a:r>
            <a:endParaRPr lang="en-US" sz="950" dirty="0"/>
          </a:p>
        </p:txBody>
      </p:sp>
      <p:sp>
        <p:nvSpPr>
          <p:cNvPr id="13" name="Text 11"/>
          <p:cNvSpPr/>
          <p:nvPr/>
        </p:nvSpPr>
        <p:spPr>
          <a:xfrm>
            <a:off x="484942" y="3671768"/>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مجتمع أكاديميات للمدربين</a:t>
            </a:r>
            <a:endParaRPr lang="en-US" sz="950" dirty="0"/>
          </a:p>
        </p:txBody>
      </p:sp>
      <p:sp>
        <p:nvSpPr>
          <p:cNvPr id="14" name="Text 12"/>
          <p:cNvSpPr/>
          <p:nvPr/>
        </p:nvSpPr>
        <p:spPr>
          <a:xfrm>
            <a:off x="484942" y="3907988"/>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تحديثات دورية عن الميزات الجديدة</a:t>
            </a:r>
            <a:endParaRPr lang="en-US" sz="950" dirty="0"/>
          </a:p>
        </p:txBody>
      </p:sp>
      <p:pic>
        <p:nvPicPr>
          <p:cNvPr id="15" name="Image 0" descr="preencoded.png">    </p:cNvPr>
          <p:cNvPicPr>
            <a:picLocks noChangeAspect="1"/>
          </p:cNvPicPr>
          <p:nvPr/>
        </p:nvPicPr>
        <p:blipFill>
          <a:blip r:embed="rId1"/>
          <a:stretch>
            <a:fillRect/>
          </a:stretch>
        </p:blipFill>
        <p:spPr>
          <a:xfrm>
            <a:off x="7470696" y="1030367"/>
            <a:ext cx="6682383" cy="6682383"/>
          </a:xfrm>
          <a:prstGeom prst="rect">
            <a:avLst/>
          </a:prstGeom>
        </p:spPr>
      </p:pic>
      <p:sp>
        <p:nvSpPr>
          <p:cNvPr id="16" name="Text 13"/>
          <p:cNvSpPr/>
          <p:nvPr/>
        </p:nvSpPr>
        <p:spPr>
          <a:xfrm>
            <a:off x="12637413" y="7849076"/>
            <a:ext cx="1515666" cy="189428"/>
          </a:xfrm>
          <a:prstGeom prst="rect">
            <a:avLst/>
          </a:prstGeom>
          <a:noFill/>
          <a:ln/>
        </p:spPr>
        <p:txBody>
          <a:bodyPr wrap="none" lIns="0" tIns="0" rIns="0" bIns="0" rtlCol="0" anchor="t"/>
          <a:lstStyle/>
          <a:p>
            <a:pPr rtl="1" algn="r" indent="0" marL="0">
              <a:lnSpc>
                <a:spcPts val="1450"/>
              </a:lnSpc>
              <a:buNone/>
            </a:pPr>
            <a:r>
              <a:rPr lang="en-US" sz="1150" b="1" dirty="0">
                <a:solidFill>
                  <a:srgbClr val="EEAEF6"/>
                </a:solidFill>
                <a:latin typeface="Bricolage Grotesque Extra Bold" pitchFamily="34" charset="0"/>
                <a:ea typeface="Bricolage Grotesque Extra Bold" pitchFamily="34" charset="-122"/>
                <a:cs typeface="Bricolage Grotesque Extra Bold" pitchFamily="34" charset="-120"/>
              </a:rPr>
              <a:t>التطوير المستمر</a:t>
            </a:r>
            <a:endParaRPr lang="en-US" sz="1150" dirty="0"/>
          </a:p>
        </p:txBody>
      </p:sp>
      <p:sp>
        <p:nvSpPr>
          <p:cNvPr id="17" name="Text 14"/>
          <p:cNvSpPr/>
          <p:nvPr/>
        </p:nvSpPr>
        <p:spPr>
          <a:xfrm>
            <a:off x="7470696" y="8159710"/>
            <a:ext cx="6682383" cy="193834"/>
          </a:xfrm>
          <a:prstGeom prst="rect">
            <a:avLst/>
          </a:prstGeom>
          <a:noFill/>
          <a:ln/>
        </p:spPr>
        <p:txBody>
          <a:bodyPr wrap="none" lIns="0" tIns="0" rIns="0" bIns="0" rtlCol="0" anchor="t"/>
          <a:lstStyle/>
          <a:p>
            <a:pPr rtl="1" algn="r" indent="0" marL="0">
              <a:lnSpc>
                <a:spcPts val="1500"/>
              </a:lnSpc>
              <a:buNone/>
            </a:pPr>
            <a:r>
              <a:rPr lang="en-US" sz="950" dirty="0">
                <a:solidFill>
                  <a:srgbClr val="E5DCE6"/>
                </a:solidFill>
                <a:latin typeface="Montserrat" pitchFamily="34" charset="0"/>
                <a:ea typeface="Montserrat" pitchFamily="34" charset="-122"/>
                <a:cs typeface="Montserrat" pitchFamily="34" charset="-120"/>
              </a:rPr>
              <a:t>منصة أكاديميات في تطور مستمر! نحن نعمل على:</a:t>
            </a:r>
            <a:endParaRPr lang="en-US" sz="950" dirty="0"/>
          </a:p>
        </p:txBody>
      </p:sp>
      <p:sp>
        <p:nvSpPr>
          <p:cNvPr id="18" name="Text 15"/>
          <p:cNvSpPr/>
          <p:nvPr/>
        </p:nvSpPr>
        <p:spPr>
          <a:xfrm>
            <a:off x="7470696" y="8462605"/>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إضافة ميزات جديدة شهرياً</a:t>
            </a:r>
            <a:endParaRPr lang="en-US" sz="950" dirty="0"/>
          </a:p>
        </p:txBody>
      </p:sp>
      <p:sp>
        <p:nvSpPr>
          <p:cNvPr id="19" name="Text 16"/>
          <p:cNvSpPr/>
          <p:nvPr/>
        </p:nvSpPr>
        <p:spPr>
          <a:xfrm>
            <a:off x="7470696" y="8698825"/>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تحسينات الأداء والسرعة</a:t>
            </a:r>
            <a:endParaRPr lang="en-US" sz="950" dirty="0"/>
          </a:p>
        </p:txBody>
      </p:sp>
      <p:sp>
        <p:nvSpPr>
          <p:cNvPr id="20" name="Text 17"/>
          <p:cNvSpPr/>
          <p:nvPr/>
        </p:nvSpPr>
        <p:spPr>
          <a:xfrm>
            <a:off x="7470696" y="8935045"/>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تكاملات جديدة مع أدوات عالمية</a:t>
            </a:r>
            <a:endParaRPr lang="en-US" sz="950" dirty="0"/>
          </a:p>
        </p:txBody>
      </p:sp>
      <p:sp>
        <p:nvSpPr>
          <p:cNvPr id="21" name="Text 18"/>
          <p:cNvSpPr/>
          <p:nvPr/>
        </p:nvSpPr>
        <p:spPr>
          <a:xfrm>
            <a:off x="7470696" y="9171265"/>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تحديثات أمنية دورية</a:t>
            </a:r>
            <a:endParaRPr lang="en-US" sz="950" dirty="0"/>
          </a:p>
        </p:txBody>
      </p:sp>
      <p:sp>
        <p:nvSpPr>
          <p:cNvPr id="22" name="Text 19"/>
          <p:cNvSpPr/>
          <p:nvPr/>
        </p:nvSpPr>
        <p:spPr>
          <a:xfrm>
            <a:off x="7470696" y="9407485"/>
            <a:ext cx="6682383" cy="193834"/>
          </a:xfrm>
          <a:prstGeom prst="rect">
            <a:avLst/>
          </a:prstGeom>
          <a:noFill/>
          <a:ln/>
        </p:spPr>
        <p:txBody>
          <a:bodyPr wrap="none" lIns="0" tIns="0" rIns="0" bIns="0" rtlCol="0" anchor="t"/>
          <a:lstStyle/>
          <a:p>
            <a:pPr rtl="1" algn="r" marL="342900" indent="-342900">
              <a:lnSpc>
                <a:spcPts val="1500"/>
              </a:lnSpc>
              <a:buSzPct val="100000"/>
              <a:buChar char="•"/>
            </a:pPr>
            <a:r>
              <a:rPr lang="en-US" sz="950" dirty="0">
                <a:solidFill>
                  <a:srgbClr val="E5DCE6"/>
                </a:solidFill>
                <a:latin typeface="Montserrat" pitchFamily="34" charset="0"/>
                <a:ea typeface="Montserrat" pitchFamily="34" charset="-122"/>
                <a:cs typeface="Montserrat" pitchFamily="34" charset="-120"/>
              </a:rPr>
              <a:t>الاستماع لاقتراحاتك وتطبيقها</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2025-11-15T14:32:40Z</dcterms:created>
  <dcterms:modified xsi:type="dcterms:W3CDTF">2025-11-15T14:32:40Z</dcterms:modified>
</cp:coreProperties>
</file>